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81" r:id="rId5"/>
    <p:sldId id="259" r:id="rId6"/>
    <p:sldId id="282" r:id="rId7"/>
    <p:sldId id="278" r:id="rId8"/>
    <p:sldId id="279" r:id="rId9"/>
    <p:sldId id="280" r:id="rId10"/>
    <p:sldId id="283" r:id="rId11"/>
    <p:sldId id="295" r:id="rId12"/>
    <p:sldId id="284" r:id="rId13"/>
    <p:sldId id="285" r:id="rId14"/>
    <p:sldId id="286" r:id="rId15"/>
    <p:sldId id="291" r:id="rId16"/>
    <p:sldId id="287" r:id="rId17"/>
    <p:sldId id="289" r:id="rId18"/>
    <p:sldId id="290" r:id="rId19"/>
    <p:sldId id="292" r:id="rId20"/>
    <p:sldId id="294" r:id="rId21"/>
    <p:sldId id="29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2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2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83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51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7213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98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83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7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0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1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9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7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2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93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28496-C1A7-4F5B-8039-6E65BAEF763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5A9D07-A199-425D-82C6-94AFCBDA2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5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88B6-30BB-4273-86E6-6C331F56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9946" y="467224"/>
            <a:ext cx="8915399" cy="1397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 или не пить?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в чём вопрос.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44BC32-04E7-46B6-89D2-132BB5472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8423" y="3115492"/>
            <a:ext cx="3288075" cy="3601356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alt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br>
              <a:rPr lang="ru-RU" alt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Верховых Анастасия</a:t>
            </a:r>
            <a:br>
              <a:rPr lang="ru-RU" alt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8 класса школы 105</a:t>
            </a:r>
            <a:br>
              <a:rPr lang="ru-RU" alt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Митягина Евгения Борисовна</a:t>
            </a:r>
          </a:p>
          <a:p>
            <a:pPr>
              <a:defRPr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</a:t>
            </a:r>
          </a:p>
          <a:p>
            <a:pPr>
              <a:defRPr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105</a:t>
            </a:r>
          </a:p>
          <a:p>
            <a:endParaRPr lang="ru-RU" dirty="0"/>
          </a:p>
        </p:txBody>
      </p:sp>
      <p:pic>
        <p:nvPicPr>
          <p:cNvPr id="5" name="Рисунок 4" descr="7 способов узнать всю правду о воде, которую вы пьете, не выходя из дома">
            <a:extLst>
              <a:ext uri="{FF2B5EF4-FFF2-40B4-BE49-F238E27FC236}">
                <a16:creationId xmlns:a16="http://schemas.microsoft.com/office/drawing/2014/main" id="{2E411435-9E86-465C-B774-D5E2D81C00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40" y="2557281"/>
            <a:ext cx="5731510" cy="3833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86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2C28F1-00ED-464C-8FF7-E054CF12BA80}"/>
              </a:ext>
            </a:extLst>
          </p:cNvPr>
          <p:cNvSpPr/>
          <p:nvPr/>
        </p:nvSpPr>
        <p:spPr>
          <a:xfrm>
            <a:off x="3399401" y="187626"/>
            <a:ext cx="5576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показателей качества питьевой воды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760385D-8409-4F2A-9822-7764414B6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41628"/>
              </p:ext>
            </p:extLst>
          </p:nvPr>
        </p:nvGraphicFramePr>
        <p:xfrm>
          <a:off x="444137" y="757645"/>
          <a:ext cx="11064240" cy="5499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2120">
                  <a:extLst>
                    <a:ext uri="{9D8B030D-6E8A-4147-A177-3AD203B41FA5}">
                      <a16:colId xmlns:a16="http://schemas.microsoft.com/office/drawing/2014/main" val="980266079"/>
                    </a:ext>
                  </a:extLst>
                </a:gridCol>
                <a:gridCol w="5532120">
                  <a:extLst>
                    <a:ext uri="{9D8B030D-6E8A-4147-A177-3AD203B41FA5}">
                      <a16:colId xmlns:a16="http://schemas.microsoft.com/office/drawing/2014/main" val="833303316"/>
                    </a:ext>
                  </a:extLst>
                </a:gridCol>
              </a:tblGrid>
              <a:tr h="79285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СанПиН 2.1.4.1074-01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воды централизованной системы питьевого водоснабжения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195999"/>
                  </a:ext>
                </a:extLst>
              </a:tr>
              <a:tr h="37922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Водородная активность — 6-9 единиц рН.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Минералы — 1000 мл.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Жесткость — до 7 мг-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экв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/л.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Нитраты — до 45 мг/дм3.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до 0,3.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Марганец — до 0,1.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 — до 0,5.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фенола — 0,25 мг/л.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Водородная активность — 7 единиц рН.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Минералы — 700 мл.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Жесткость —4,5 мг-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экв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/л.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Нитраты —35 мг/дм3.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до 02.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Марганец — до 0,1.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 — до 0,4.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1877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фенола — 0,20 мг/л.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6447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28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да в большом городе. Путь от реки до крана пермяка">
            <a:extLst>
              <a:ext uri="{FF2B5EF4-FFF2-40B4-BE49-F238E27FC236}">
                <a16:creationId xmlns:a16="http://schemas.microsoft.com/office/drawing/2014/main" id="{D2C8CF58-0C3F-44DD-93AE-33482607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53" y="1727259"/>
            <a:ext cx="6311537" cy="355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E9DC85-C38F-4827-8B3B-B406367ED825}"/>
              </a:ext>
            </a:extLst>
          </p:cNvPr>
          <p:cNvSpPr/>
          <p:nvPr/>
        </p:nvSpPr>
        <p:spPr>
          <a:xfrm>
            <a:off x="4790258" y="409694"/>
            <a:ext cx="3144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Водяная биология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96AD7BC-2654-4B21-8873-10321B5B9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6428"/>
          <a:stretch/>
        </p:blipFill>
        <p:spPr bwMode="auto">
          <a:xfrm>
            <a:off x="354876" y="1839709"/>
            <a:ext cx="4839147" cy="34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6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1C9C17-4CBE-4223-9CCC-7CB012C0B1BA}"/>
              </a:ext>
            </a:extLst>
          </p:cNvPr>
          <p:cNvSpPr/>
          <p:nvPr/>
        </p:nvSpPr>
        <p:spPr>
          <a:xfrm>
            <a:off x="1776548" y="324454"/>
            <a:ext cx="8673737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показателей качества питьевой воды в домашних условиях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E1279E-003B-4E94-8576-860B317D165E}"/>
              </a:ext>
            </a:extLst>
          </p:cNvPr>
          <p:cNvSpPr/>
          <p:nvPr/>
        </p:nvSpPr>
        <p:spPr>
          <a:xfrm>
            <a:off x="916577" y="923072"/>
            <a:ext cx="9731828" cy="123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исследования я взяла образцы воды: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водохранилища;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крана;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бутилированная вода «Люкс».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Бутилированную воду «Люкс» я использовала в качестве эталона.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F9D984-A0A2-4DD2-95A1-ADFE7367B16D}"/>
              </a:ext>
            </a:extLst>
          </p:cNvPr>
          <p:cNvSpPr/>
          <p:nvPr/>
        </p:nvSpPr>
        <p:spPr>
          <a:xfrm>
            <a:off x="2560320" y="2466169"/>
            <a:ext cx="78899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цветность воды (приложение 1)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мутность воды (приложение 2)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воды (приложение 3)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привкус воды (приложение 4)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органики (приложение 5)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жёсткость воды (приложение 6)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воде (приложение 7)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перманганатная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окисляемость (в лаборатории в школе) (приложение 8)</a:t>
            </a:r>
          </a:p>
        </p:txBody>
      </p:sp>
    </p:spTree>
    <p:extLst>
      <p:ext uri="{BB962C8B-B14F-4D97-AF65-F5344CB8AC3E}">
        <p14:creationId xmlns:p14="http://schemas.microsoft.com/office/powerpoint/2010/main" val="351879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5591BE-BC98-4394-966B-F007010CA3A6}"/>
              </a:ext>
            </a:extLst>
          </p:cNvPr>
          <p:cNvSpPr/>
          <p:nvPr/>
        </p:nvSpPr>
        <p:spPr>
          <a:xfrm>
            <a:off x="1845203" y="695430"/>
            <a:ext cx="4634987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69240"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450215" algn="l"/>
                <a:tab pos="5139690" algn="l"/>
                <a:tab pos="5590540" algn="l"/>
              </a:tabLs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цветности воды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B8E1F0-4B23-4C68-BCA6-DBEBDAD35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7" y="695430"/>
            <a:ext cx="4329249" cy="577233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3F0266-1EFF-4FB0-B2A4-837696BD5411}"/>
              </a:ext>
            </a:extLst>
          </p:cNvPr>
          <p:cNvSpPr/>
          <p:nvPr/>
        </p:nvSpPr>
        <p:spPr>
          <a:xfrm>
            <a:off x="1336765" y="1971907"/>
            <a:ext cx="4201886" cy="170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 Окраска в столбике воды из крана высотой 10 см не обнаруживается, значит, по цветности вода пригодна к использованию.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8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688F5E3-198B-44DA-B3C5-0462DEE71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10001"/>
              </p:ext>
            </p:extLst>
          </p:nvPr>
        </p:nvGraphicFramePr>
        <p:xfrm>
          <a:off x="1724297" y="1167697"/>
          <a:ext cx="8451669" cy="5011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674">
                  <a:extLst>
                    <a:ext uri="{9D8B030D-6E8A-4147-A177-3AD203B41FA5}">
                      <a16:colId xmlns:a16="http://schemas.microsoft.com/office/drawing/2014/main" val="1391093579"/>
                    </a:ext>
                  </a:extLst>
                </a:gridCol>
                <a:gridCol w="5570995">
                  <a:extLst>
                    <a:ext uri="{9D8B030D-6E8A-4147-A177-3AD203B41FA5}">
                      <a16:colId xmlns:a16="http://schemas.microsoft.com/office/drawing/2014/main" val="3771457580"/>
                    </a:ext>
                  </a:extLst>
                </a:gridCol>
              </a:tblGrid>
              <a:tr h="542179">
                <a:tc>
                  <a:txBody>
                    <a:bodyPr/>
                    <a:lstStyle/>
                    <a:p>
                      <a:pPr marL="24765" marR="89535"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мутности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2565" marR="8953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9573874"/>
                  </a:ext>
                </a:extLst>
              </a:tr>
              <a:tr h="542179">
                <a:tc>
                  <a:txBody>
                    <a:bodyPr/>
                    <a:lstStyle/>
                    <a:p>
                      <a:pPr marL="24765" marR="89535"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Прозрачная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2565" marR="8953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Хорошо виден чёрный фон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956939"/>
                  </a:ext>
                </a:extLst>
              </a:tr>
              <a:tr h="1150070">
                <a:tc>
                  <a:txBody>
                    <a:bodyPr/>
                    <a:lstStyle/>
                    <a:p>
                      <a:pPr marL="24765" marR="89535"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 опалесцирующая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2565" marR="8953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Едва видимый белёсый оттенок, заметный при внимательном рассмотрении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6341668"/>
                  </a:ext>
                </a:extLst>
              </a:tr>
              <a:tr h="542179">
                <a:tc>
                  <a:txBody>
                    <a:bodyPr/>
                    <a:lstStyle/>
                    <a:p>
                      <a:pPr marL="24765" marR="89535"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Опалесцирующая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2565" marR="8953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Заметный белёсый оттенок воды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6539481"/>
                  </a:ext>
                </a:extLst>
              </a:tr>
              <a:tr h="542179">
                <a:tc>
                  <a:txBody>
                    <a:bodyPr/>
                    <a:lstStyle/>
                    <a:p>
                      <a:pPr marL="24765" marR="89535"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 мутная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2565" marR="8953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 различимый белёсый оттенок воды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071248"/>
                  </a:ext>
                </a:extLst>
              </a:tr>
              <a:tr h="542179">
                <a:tc>
                  <a:txBody>
                    <a:bodyPr/>
                    <a:lstStyle/>
                    <a:p>
                      <a:pPr marL="24765" marR="89535"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Мутная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2565" marR="8953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Белёсый оттенок, напоминающий туман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154707"/>
                  </a:ext>
                </a:extLst>
              </a:tr>
              <a:tr h="1150070">
                <a:tc>
                  <a:txBody>
                    <a:bodyPr/>
                    <a:lstStyle/>
                    <a:p>
                      <a:pPr marL="24765" marR="89535"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мутная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2565" marR="8953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Белёсый оттенок, напоминающий плотный или густой туман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623734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C5BCCC-0E66-4B9A-90AE-8F09870C0382}"/>
              </a:ext>
            </a:extLst>
          </p:cNvPr>
          <p:cNvSpPr/>
          <p:nvPr/>
        </p:nvSpPr>
        <p:spPr>
          <a:xfrm>
            <a:off x="3184762" y="310411"/>
            <a:ext cx="4908075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9535"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450215" algn="l"/>
                <a:tab pos="5139690" algn="l"/>
                <a:tab pos="5590540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мутности (прозрачности) воды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01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1BBAAD-8EDD-47DC-8161-1742732F0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08" y="1354679"/>
            <a:ext cx="4482736" cy="44827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FA051B-D9EC-44B5-8701-10A0FC638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" y="1626252"/>
            <a:ext cx="5194663" cy="42111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3B008B-FD71-4B54-B207-578D1B9DA29A}"/>
              </a:ext>
            </a:extLst>
          </p:cNvPr>
          <p:cNvSpPr/>
          <p:nvPr/>
        </p:nvSpPr>
        <p:spPr>
          <a:xfrm>
            <a:off x="2358021" y="441039"/>
            <a:ext cx="7475957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9535"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450215" algn="l"/>
                <a:tab pos="5139690" algn="l"/>
                <a:tab pos="5590540" algn="l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мутности (прозрачности) воды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731302-0D06-4367-AD7F-829C195EB709}"/>
              </a:ext>
            </a:extLst>
          </p:cNvPr>
          <p:cNvSpPr/>
          <p:nvPr/>
        </p:nvSpPr>
        <p:spPr>
          <a:xfrm>
            <a:off x="2669805" y="5895588"/>
            <a:ext cx="5807359" cy="457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воде из водохранилища присутствуют примеси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46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15B70D-0738-4F24-96DA-1DE3E97CEA58}"/>
              </a:ext>
            </a:extLst>
          </p:cNvPr>
          <p:cNvSpPr/>
          <p:nvPr/>
        </p:nvSpPr>
        <p:spPr>
          <a:xfrm>
            <a:off x="4331441" y="137930"/>
            <a:ext cx="2871620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450215" algn="l"/>
                <a:tab pos="5139690" algn="l"/>
                <a:tab pos="55905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запаха воды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2B52B70-EA4C-4137-AA80-FE840FD41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65988"/>
              </p:ext>
            </p:extLst>
          </p:nvPr>
        </p:nvGraphicFramePr>
        <p:xfrm>
          <a:off x="1545772" y="784261"/>
          <a:ext cx="8843645" cy="4807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87495112"/>
                    </a:ext>
                  </a:extLst>
                </a:gridCol>
                <a:gridCol w="5897245">
                  <a:extLst>
                    <a:ext uri="{9D8B030D-6E8A-4147-A177-3AD203B41FA5}">
                      <a16:colId xmlns:a16="http://schemas.microsoft.com/office/drawing/2014/main" val="34440490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56845"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 запаха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77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Примерный род запаха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815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6845"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Ароматический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77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Огуречный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439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6845"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Болотный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77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Илистый, тинистый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7484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6845"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Гнилостный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77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Фекальный, сточный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0749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6845"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Древесный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77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Древесной коры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456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6845"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Землистый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77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Свежевспаханной земли, глинистый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819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6845"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Плесневый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77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Застойный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0595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6845"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Рыбный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77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Рыбьего аира, рыбы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321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6845"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Сероводородный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77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Тухлых яиц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45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6845"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Травянистый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77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Скошенной травы, сена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3446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6845"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неопределённый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77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Запахи естественного происхождения,</a:t>
                      </a:r>
                    </a:p>
                    <a:p>
                      <a:pPr marL="8477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подходящие под предыдущие </a:t>
                      </a:r>
                    </a:p>
                    <a:p>
                      <a:pPr marL="8477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50215" algn="l"/>
                          <a:tab pos="5139690" algn="l"/>
                          <a:tab pos="559054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72128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68B0F17-3385-4A20-AAA4-C83A97204C28}"/>
              </a:ext>
            </a:extLst>
          </p:cNvPr>
          <p:cNvSpPr txBox="1"/>
          <p:nvPr/>
        </p:nvSpPr>
        <p:spPr>
          <a:xfrm>
            <a:off x="888275" y="5826088"/>
            <a:ext cx="9757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вода из водохранилища имеет слабый запах древесной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Вода из крана запаха не имеет</a:t>
            </a:r>
          </a:p>
        </p:txBody>
      </p:sp>
    </p:spTree>
    <p:extLst>
      <p:ext uri="{BB962C8B-B14F-4D97-AF65-F5344CB8AC3E}">
        <p14:creationId xmlns:p14="http://schemas.microsoft.com/office/powerpoint/2010/main" val="1520018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37477E-95C8-4A32-B9E4-D10682F5765B}"/>
              </a:ext>
            </a:extLst>
          </p:cNvPr>
          <p:cNvSpPr/>
          <p:nvPr/>
        </p:nvSpPr>
        <p:spPr>
          <a:xfrm>
            <a:off x="4007869" y="336536"/>
            <a:ext cx="4359142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450215" algn="l"/>
                <a:tab pos="5139690" algn="l"/>
                <a:tab pos="5590540" algn="l"/>
              </a:tabLs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органических веществ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A19A14-FC43-4178-B1A0-7AE111858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42" y="1507807"/>
            <a:ext cx="3872886" cy="32340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789B9A-30DB-43CF-956C-C5AD97DA7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3051" y="990422"/>
            <a:ext cx="4572942" cy="60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5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47FC2F-1DA6-4EE2-88C1-53DA191E4E6B}"/>
              </a:ext>
            </a:extLst>
          </p:cNvPr>
          <p:cNvSpPr/>
          <p:nvPr/>
        </p:nvSpPr>
        <p:spPr>
          <a:xfrm>
            <a:off x="3704132" y="271222"/>
            <a:ext cx="4966616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450215" algn="l"/>
                <a:tab pos="5139690" algn="l"/>
                <a:tab pos="5590540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жёсткости воды 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598677-0FF7-49D1-9CA3-3875AA7B1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7513" y="1166692"/>
            <a:ext cx="4403476" cy="5871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C5D44A-DCAB-4A65-BF5A-DF29B772942C}"/>
              </a:ext>
            </a:extLst>
          </p:cNvPr>
          <p:cNvSpPr txBox="1"/>
          <p:nvPr/>
        </p:nvSpPr>
        <p:spPr>
          <a:xfrm>
            <a:off x="783772" y="3801291"/>
            <a:ext cx="5026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вода средней жёсткости</a:t>
            </a:r>
          </a:p>
        </p:txBody>
      </p:sp>
    </p:spTree>
    <p:extLst>
      <p:ext uri="{BB962C8B-B14F-4D97-AF65-F5344CB8AC3E}">
        <p14:creationId xmlns:p14="http://schemas.microsoft.com/office/powerpoint/2010/main" val="4022447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8DBEF4-9316-404E-B8BD-D70C04AB943A}"/>
              </a:ext>
            </a:extLst>
          </p:cNvPr>
          <p:cNvSpPr/>
          <p:nvPr/>
        </p:nvSpPr>
        <p:spPr>
          <a:xfrm>
            <a:off x="3337296" y="591447"/>
            <a:ext cx="3940631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воде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9C0C8D-34E9-44F5-98D6-33BF5B0C4DCB}"/>
              </a:ext>
            </a:extLst>
          </p:cNvPr>
          <p:cNvSpPr/>
          <p:nvPr/>
        </p:nvSpPr>
        <p:spPr>
          <a:xfrm>
            <a:off x="827314" y="1260989"/>
            <a:ext cx="4058195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450215" algn="l"/>
                <a:tab pos="5139690" algn="l"/>
                <a:tab pos="55905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E3A76C-3936-4F5D-81DA-A387DC4F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46" y="2378385"/>
            <a:ext cx="5003077" cy="37523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EF12C7-6352-40E9-9BE0-329203C3E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5" y="2290280"/>
            <a:ext cx="6008083" cy="38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2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253A82-0D14-4474-B083-E6195D363A0E}"/>
              </a:ext>
            </a:extLst>
          </p:cNvPr>
          <p:cNvSpPr/>
          <p:nvPr/>
        </p:nvSpPr>
        <p:spPr>
          <a:xfrm>
            <a:off x="1933302" y="412858"/>
            <a:ext cx="9379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7917EC-68A2-49F5-94C9-FB8AE767A62D}"/>
              </a:ext>
            </a:extLst>
          </p:cNvPr>
          <p:cNvSpPr/>
          <p:nvPr/>
        </p:nvSpPr>
        <p:spPr>
          <a:xfrm>
            <a:off x="204652" y="1402208"/>
            <a:ext cx="11782696" cy="555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070" algn="just">
              <a:lnSpc>
                <a:spcPct val="150000"/>
              </a:lnSpc>
              <a:spcAft>
                <a:spcPts val="800"/>
              </a:spcAft>
            </a:pP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исследования: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 проанализировать литературный материал, посвященный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Шершнёвскому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водохранилищу и Сосновской очистительной станции;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органолептические физико-химические показатели воды 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Шершнёвского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водохранилища и воды централизованной системы водоснабжения;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соответствия полученных значений показателей с образцом чистой, бутилированной волы;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простейшими методами анализа воды в домашних условиях;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проблемы очистки воды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Шершнёвского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водохранилища и пути их решения.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5DD79C-3EA2-4885-A39E-2D1437CECA74}"/>
              </a:ext>
            </a:extLst>
          </p:cNvPr>
          <p:cNvSpPr/>
          <p:nvPr/>
        </p:nvSpPr>
        <p:spPr>
          <a:xfrm>
            <a:off x="537755" y="239281"/>
            <a:ext cx="1111649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Изучение качества водопроводной воды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после очистки на Сосновской очистительной станции по органолептическим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физико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химические показателям в домашних условиях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8872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C8AA5-FEA4-43A0-97AA-4C62E6409555}"/>
              </a:ext>
            </a:extLst>
          </p:cNvPr>
          <p:cNvSpPr/>
          <p:nvPr/>
        </p:nvSpPr>
        <p:spPr>
          <a:xfrm>
            <a:off x="248195" y="682094"/>
            <a:ext cx="1128630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Исходя из проделанных опытов и социологического опроса можно сделать вывод.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Очистные сооружения значительно улучшают качество воды. Вода из крана не представляет опасность для здоровья. В домашних условиях возможно провести простейший анализ воды для определения её качества.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Сравнение данных моего исследования с результатами гидрохимических исследований воды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Шершневского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водохранилища г. Челябинска, проведенных за 2014-2016 гг., полученных в лаборатории кафедры химии Челябинского Государственного Педагогического Университета(ФГБОУ ВО ЧГПУ) позволяет сделать вывод: качество питьевой воды  по органолептическим, химическим показателям довольно высокое. Поставленные задачи в ходе проведенного исследования реализованы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2601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E266D4-3CB5-40D9-B84F-DEE8D9383974}"/>
              </a:ext>
            </a:extLst>
          </p:cNvPr>
          <p:cNvSpPr/>
          <p:nvPr/>
        </p:nvSpPr>
        <p:spPr>
          <a:xfrm>
            <a:off x="3139440" y="353368"/>
            <a:ext cx="6096000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450215" algn="l"/>
                <a:tab pos="5139690" algn="l"/>
                <a:tab pos="55905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E48FEE-88A9-4C92-8288-D5033CE127DD}"/>
              </a:ext>
            </a:extLst>
          </p:cNvPr>
          <p:cNvSpPr/>
          <p:nvPr/>
        </p:nvSpPr>
        <p:spPr>
          <a:xfrm>
            <a:off x="727165" y="447673"/>
            <a:ext cx="10920549" cy="5211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Водородный показатель в водоеме и в питьевой воде соответствует нейтральным и слабощелочным водам, что не превышает норматива. Некоторые повышения величины рН  могут быть обусловлены наличием в воде ионов щелочных металлов, связанных с остатками слабых кислот, например, с гидрокарбонатами. 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Значения химических показателей воды водохранилища и питьевой воды школы входят в пределы погрешности методики.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Перманганатная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окисляемость отражает общую концентрацию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легкоокисляемого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органического веществ в воде. Увеличение ее значений свидетельствует об органическом загрязнении. Уменьшение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перманганатной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окисляемости в питьевой воде по сравнению с водоемом, свидетельствует о хорошей очистке воды на водоочистных сооружениях.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целом для воды содержание растворенного кислорода соответствует нормативам для вод питьевого назначения.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31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DA981-FD84-4041-9FE0-61AD0D312FA8}"/>
              </a:ext>
            </a:extLst>
          </p:cNvPr>
          <p:cNvSpPr txBox="1"/>
          <p:nvPr/>
        </p:nvSpPr>
        <p:spPr>
          <a:xfrm>
            <a:off x="2860766" y="0"/>
            <a:ext cx="70455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2"/>
                </a:solidFill>
                <a:latin typeface="Monotype Corsiva" panose="03010101010201010101" pitchFamily="66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48AE86-6C4A-432C-991A-1DA91F713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25" y="1678575"/>
            <a:ext cx="6122126" cy="459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4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E6BEFE-D6DC-4C11-ABBD-D24D124EF09C}"/>
              </a:ext>
            </a:extLst>
          </p:cNvPr>
          <p:cNvSpPr/>
          <p:nvPr/>
        </p:nvSpPr>
        <p:spPr>
          <a:xfrm>
            <a:off x="1567543" y="897714"/>
            <a:ext cx="96665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07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водопроводная  вода пригодна к употреблению без  предварительной обработки.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18FBF4-A65A-4D5E-81E1-5B2CCEA7FD35}"/>
              </a:ext>
            </a:extLst>
          </p:cNvPr>
          <p:cNvSpPr/>
          <p:nvPr/>
        </p:nvSpPr>
        <p:spPr>
          <a:xfrm>
            <a:off x="1476102" y="3555163"/>
            <a:ext cx="85300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бывают случаи, когда бутилированная вода закончилась и утолить жажду невозможно кроме как только водой из крана. Опасно ли это для здоровья?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5459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65F5EA-03CC-415D-9D1E-E4D777917589}"/>
              </a:ext>
            </a:extLst>
          </p:cNvPr>
          <p:cNvSpPr/>
          <p:nvPr/>
        </p:nvSpPr>
        <p:spPr>
          <a:xfrm>
            <a:off x="640080" y="200384"/>
            <a:ext cx="11116492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Челябинске для водоснабжения используется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Шершневское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водохранилище  площадью 39 километров.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Шершневское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водохранилище-особо охраняемый объект. Ведь от этого водоёма зависит качество воды и жизнь Челябинска. По реке Миасс и ее притокам вода поступает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Шершневское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водохранилище, а из него на городские очистные сооружения водопровода в посёлке Сосновка.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Шершневское водохранилище с акваторией в 39 кв.км расположено в прекрасном ...">
            <a:extLst>
              <a:ext uri="{FF2B5EF4-FFF2-40B4-BE49-F238E27FC236}">
                <a16:creationId xmlns:a16="http://schemas.microsoft.com/office/drawing/2014/main" id="{2D39A477-C91D-45A7-8289-33280E7A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" y="3095946"/>
            <a:ext cx="5893951" cy="34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 Челябинске запретили купаться на Шершневском водохранилище.">
            <a:extLst>
              <a:ext uri="{FF2B5EF4-FFF2-40B4-BE49-F238E27FC236}">
                <a16:creationId xmlns:a16="http://schemas.microsoft.com/office/drawing/2014/main" id="{068F0C00-1D7D-4481-9C69-91B2224F6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69" y="3402535"/>
            <a:ext cx="5030409" cy="28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9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0194FC-2CF2-463A-AAA2-87E6AFFF1127}"/>
              </a:ext>
            </a:extLst>
          </p:cNvPr>
          <p:cNvSpPr/>
          <p:nvPr/>
        </p:nvSpPr>
        <p:spPr>
          <a:xfrm>
            <a:off x="1746069" y="344785"/>
            <a:ext cx="986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в Челябинске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0B685A-4776-41DE-9DE8-BC5F558F1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996858"/>
            <a:ext cx="5336177" cy="40021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ECB2A8-F245-46B7-A586-613A79EAC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75" y="2185579"/>
            <a:ext cx="6137367" cy="46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конструкция очистных сооружений.">
            <a:extLst>
              <a:ext uri="{FF2B5EF4-FFF2-40B4-BE49-F238E27FC236}">
                <a16:creationId xmlns:a16="http://schemas.microsoft.com/office/drawing/2014/main" id="{CDACB245-68AF-46C0-AE99-049B3E284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71" y="2150354"/>
            <a:ext cx="6847457" cy="457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43C403-F118-4354-BD5C-B1D840AE34B5}"/>
              </a:ext>
            </a:extLst>
          </p:cNvPr>
          <p:cNvSpPr/>
          <p:nvPr/>
        </p:nvSpPr>
        <p:spPr>
          <a:xfrm>
            <a:off x="1071155" y="466358"/>
            <a:ext cx="10789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От Сосновских очистных сооружений по семи напорным водопроводам (большим прочным трубам) чистая вода подаётся на семь районных насосных станций в разных частях города. Эти насосные станции с резервуарами-накопителями регулируют режим подачи воды в жилые кварталы.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00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0CCFDA-66BB-4BCF-AD3E-35E4C48E9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6" y="1222314"/>
            <a:ext cx="7380514" cy="553538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A75455-FB24-4DC9-907E-B709886F8240}"/>
              </a:ext>
            </a:extLst>
          </p:cNvPr>
          <p:cNvSpPr/>
          <p:nvPr/>
        </p:nvSpPr>
        <p:spPr>
          <a:xfrm>
            <a:off x="3148566" y="361557"/>
            <a:ext cx="5583965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Насосная станция первого подъёма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8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98137A-4660-4284-A2DD-0DD2E3B95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53" y="124097"/>
            <a:ext cx="6061166" cy="45458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AC17D7-5919-4708-AB07-E81D6B16F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6" y="2520315"/>
            <a:ext cx="5732417" cy="42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0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53A6CC-B1D9-4100-B38E-BBAD388BD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2424" y="2079811"/>
            <a:ext cx="5308597" cy="39814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90E1C5-582C-4DE9-8694-1F8136A70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270" y="2079810"/>
            <a:ext cx="5308598" cy="398144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23D4F7-BDCF-48E6-B2DA-51745D98959E}"/>
              </a:ext>
            </a:extLst>
          </p:cNvPr>
          <p:cNvSpPr/>
          <p:nvPr/>
        </p:nvSpPr>
        <p:spPr>
          <a:xfrm>
            <a:off x="2547257" y="590342"/>
            <a:ext cx="6087291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Реагентное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хозяйство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7881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392</TotalTime>
  <Words>857</Words>
  <Application>Microsoft Office PowerPoint</Application>
  <PresentationFormat>Широкоэкранный</PresentationFormat>
  <Paragraphs>128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Monotype Corsiva</vt:lpstr>
      <vt:lpstr>Symbol</vt:lpstr>
      <vt:lpstr>Times New Roman</vt:lpstr>
      <vt:lpstr>Wingdings</vt:lpstr>
      <vt:lpstr>Wingdings 3</vt:lpstr>
      <vt:lpstr>Легкий дым</vt:lpstr>
      <vt:lpstr>Пить или не пить?  Вот в чём вопрос.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Сделано с душой</dc:title>
  <dc:creator>Apple</dc:creator>
  <cp:lastModifiedBy>Apple</cp:lastModifiedBy>
  <cp:revision>14</cp:revision>
  <dcterms:created xsi:type="dcterms:W3CDTF">2021-11-09T20:53:51Z</dcterms:created>
  <dcterms:modified xsi:type="dcterms:W3CDTF">2022-11-14T18:56:51Z</dcterms:modified>
</cp:coreProperties>
</file>