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9" r:id="rId14"/>
    <p:sldId id="268" r:id="rId15"/>
    <p:sldId id="270" r:id="rId16"/>
    <p:sldId id="271" r:id="rId17"/>
    <p:sldId id="272" r:id="rId18"/>
    <p:sldId id="273" r:id="rId19"/>
    <p:sldId id="274" r:id="rId20"/>
    <p:sldId id="282" r:id="rId21"/>
    <p:sldId id="275" r:id="rId22"/>
    <p:sldId id="276" r:id="rId23"/>
    <p:sldId id="277" r:id="rId24"/>
    <p:sldId id="278" r:id="rId25"/>
    <p:sldId id="280" r:id="rId26"/>
    <p:sldId id="279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108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71316" cy="6874935"/>
            <a:chOff x="-8466" y="-8468"/>
            <a:chExt cx="9171316" cy="6874935"/>
          </a:xfrm>
        </p:grpSpPr>
        <p:cxnSp>
          <p:nvCxnSpPr>
            <p:cNvPr id="28" name="Straight Connector 2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Freeform 2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Freeform 3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Freeform 3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Freeform 3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4" name="Freeform 3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5" name="Freeform 34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6" name="Freeform 35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1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lumMod val="75000"/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4212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36651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777584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1737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695120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75495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70901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58406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12993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49436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2078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0341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07136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382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36637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59799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8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71317" cy="6874935"/>
            <a:chOff x="-8467" y="-8468"/>
            <a:chExt cx="9171317" cy="6874935"/>
          </a:xfrm>
        </p:grpSpPr>
        <p:cxnSp>
          <p:nvCxnSpPr>
            <p:cNvPr id="7" name="Straight Connector 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Freeform 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094165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68764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lumMod val="50000"/>
                <a:alpha val="7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3444EE-FCA2-4F12-BBDF-205017B2540E}" type="datetimeFigureOut">
              <a:rPr lang="ru-RU" smtClean="0"/>
              <a:t>13.01.2023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B3210FAE-5D6C-46C1-97D5-24F0EB6498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763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type="ctrTitle"/>
          </p:nvPr>
        </p:nvSpPr>
        <p:spPr bwMode="auto">
          <a:xfrm>
            <a:off x="996949" y="332987"/>
            <a:ext cx="7125772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Муниципальное бюджетное общеобразовательное учреждение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Средняя общеобразовательная школа № 105 г. Челябинска имени В.П. Середкина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(МБОУ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СОШ № 105 г. Челябинска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ДО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ИНН 7451053470 КПП 745101001 ОГРН </a:t>
            </a:r>
            <a:r>
              <a:rPr kumimoji="0" lang="ru-RU" alt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1027402926760</a:t>
            </a: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46476" y="1923804"/>
            <a:ext cx="5826719" cy="1395130"/>
          </a:xfrm>
        </p:spPr>
        <p:txBody>
          <a:bodyPr>
            <a:normAutofit fontScale="25000" lnSpcReduction="20000"/>
          </a:bodyPr>
          <a:lstStyle/>
          <a:p>
            <a:pPr algn="ctr"/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ГРУППЫ </a:t>
            </a:r>
            <a:endParaRPr lang="ru-RU" sz="11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«Аленький цветочек</a:t>
            </a:r>
            <a:r>
              <a:rPr lang="ru-RU" sz="11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11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12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96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96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младшая группа</a:t>
            </a:r>
            <a:endParaRPr lang="ru-RU" sz="96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4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(общеразвивающей направленности</a:t>
            </a:r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6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64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2022-2023 учебный год.</a:t>
            </a:r>
            <a:endParaRPr lang="ru-RU" sz="64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/>
              <a:t> </a:t>
            </a:r>
            <a:endParaRPr lang="ru-RU" dirty="0"/>
          </a:p>
          <a:p>
            <a:pPr algn="ctr"/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98943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500" y="727826"/>
            <a:ext cx="6347714" cy="56673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/>
              <a:t>ВИЗИТНАЯ КАРТОЧКА ГРУППЫ 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«</a:t>
            </a:r>
            <a:r>
              <a:rPr lang="ru-RU" b="1" dirty="0"/>
              <a:t>Аленький цветочек»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 descr="C:\Users\Ира\AppData\Local\Microsoft\Windows\Temporary Internet Files\Content.Word\IMG_20230111_132826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738" r="1738"/>
          <a:stretch>
            <a:fillRect/>
          </a:stretch>
        </p:blipFill>
        <p:spPr bwMode="auto">
          <a:xfrm>
            <a:off x="1164545" y="1011195"/>
            <a:ext cx="6754669" cy="39588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9920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09059" y="1294056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cap="all" dirty="0" smtClean="0"/>
              <a:t>Приёмная группы</a:t>
            </a:r>
            <a:endParaRPr lang="ru-RU" sz="2400" cap="all" dirty="0"/>
          </a:p>
        </p:txBody>
      </p:sp>
      <p:pic>
        <p:nvPicPr>
          <p:cNvPr id="7" name="Рисунок 6" descr="C:\Users\Пользователь 9\AppData\Local\Microsoft\Windows\Temporary Internet Files\Content.Word\IMG_20230112_18173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4" y="685804"/>
            <a:ext cx="4617403" cy="234501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Пользователь 9\AppData\Local\Microsoft\Windows\Temporary Internet Files\Content.Word\IMG_20230112_18192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913" y="3206338"/>
            <a:ext cx="5572201" cy="25294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69869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744" y="216724"/>
            <a:ext cx="6347714" cy="566738"/>
          </a:xfrm>
        </p:spPr>
        <p:txBody>
          <a:bodyPr/>
          <a:lstStyle/>
          <a:p>
            <a:pPr algn="ctr"/>
            <a:r>
              <a:rPr lang="ru-RU" cap="all" dirty="0" smtClean="0"/>
              <a:t>Физкультурный уголок</a:t>
            </a:r>
            <a:endParaRPr lang="ru-RU" cap="all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57744" y="1559626"/>
            <a:ext cx="6347714" cy="3845718"/>
          </a:xfrm>
        </p:spPr>
      </p:sp>
      <p:pic>
        <p:nvPicPr>
          <p:cNvPr id="5" name="Рисунок 4" descr="C:\Users\Ира\AppData\Local\Microsoft\Windows\Temporary Internet Files\Content.Word\IMG_20230111_193328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744" y="982522"/>
            <a:ext cx="6645910" cy="45129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14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Пользователь 9\AppData\Local\Microsoft\Windows\Temporary Internet Files\Content.Word\IMG_20230112_182033.jpg"/>
          <p:cNvPicPr>
            <a:picLocks noGrp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345" b="5345"/>
          <a:stretch>
            <a:fillRect/>
          </a:stretch>
        </p:blipFill>
        <p:spPr bwMode="auto">
          <a:xfrm>
            <a:off x="1211283" y="581891"/>
            <a:ext cx="6887688" cy="44294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6917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06482" y="277091"/>
            <a:ext cx="7394370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УГОЛОК ЛОГОПЕДА И ПСИХОЛОГА</a:t>
            </a:r>
            <a:endParaRPr lang="ru-RU" sz="2400" dirty="0"/>
          </a:p>
        </p:txBody>
      </p:sp>
      <p:pic>
        <p:nvPicPr>
          <p:cNvPr id="9" name="Объект 8" descr="C:\Users\Ира\AppData\Local\Microsoft\Windows\Temporary Internet Files\Content.Word\IMG_20230111_191100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6884" y="1062825"/>
            <a:ext cx="4500748" cy="369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Объект 9" descr="C:\Users\Ира\AppData\Local\Microsoft\Windows\Temporary Internet Files\Content.Word\IMG_20230111_191120.jpg"/>
          <p:cNvPicPr>
            <a:picLocks noGrp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35138" y="1799095"/>
            <a:ext cx="3954483" cy="3699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0253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248" y="1140031"/>
            <a:ext cx="6341465" cy="3038434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 descr="C:\Users\Пользователь 9\AppData\Local\Microsoft\Windows\Temporary Internet Files\Content.Word\IMG_20230112_18215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407" y="712519"/>
            <a:ext cx="7362701" cy="42157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1753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41288" y="787070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cap="all" dirty="0" smtClean="0"/>
              <a:t>Спальня</a:t>
            </a:r>
            <a:endParaRPr lang="ru-RU" sz="2400" cap="all" dirty="0"/>
          </a:p>
        </p:txBody>
      </p:sp>
      <p:pic>
        <p:nvPicPr>
          <p:cNvPr id="5" name="Объект 4" descr="C:\Users\Пользователь 9\AppData\Local\Microsoft\Windows\Temporary Internet Files\Content.Word\IMG_20230113_082834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38" y="462050"/>
            <a:ext cx="4025735" cy="26006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6" descr="C:\Users\Пользователь 9\AppData\Local\Microsoft\Windows\Temporary Internet Files\Content.Word\IMG_20230113_083319.jpg"/>
          <p:cNvPicPr>
            <a:picLocks noGrp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993" y="2624447"/>
            <a:ext cx="4393872" cy="28738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4308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992" y="265215"/>
            <a:ext cx="6347714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cap="all" dirty="0" smtClean="0"/>
              <a:t>Туалетная комната</a:t>
            </a:r>
            <a:endParaRPr lang="ru-RU" sz="2400" cap="all" dirty="0"/>
          </a:p>
        </p:txBody>
      </p:sp>
      <p:pic>
        <p:nvPicPr>
          <p:cNvPr id="5" name="Объект 4" descr="C:\Users\Пользователь 9\AppData\Local\Microsoft\Windows\Temporary Internet Files\Content.Word\IMG_20230112_175930.jpg"/>
          <p:cNvPicPr>
            <a:picLocks noGrp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41" y="1196910"/>
            <a:ext cx="3800104" cy="267885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Пользователь 9\AppData\Local\Microsoft\Windows\Temporary Internet Files\Content.Word\IMG-9b3d44074099eeca21ab310f59c15ee5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735" y="771235"/>
            <a:ext cx="4086122" cy="224509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Пользователь 9\AppData\Local\Microsoft\Windows\Temporary Internet Files\Content.Word\IMG-3e08705932a1dfaf0f4194ae93dff238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3050" y="3159878"/>
            <a:ext cx="4086122" cy="226714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9241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76549" y="665018"/>
            <a:ext cx="6347714" cy="1324759"/>
          </a:xfrm>
        </p:spPr>
        <p:txBody>
          <a:bodyPr>
            <a:normAutofit/>
          </a:bodyPr>
          <a:lstStyle/>
          <a:p>
            <a:pPr algn="ctr"/>
            <a:r>
              <a:rPr lang="ru-RU" sz="2400" cap="all" dirty="0" smtClean="0"/>
              <a:t>Групповая комната</a:t>
            </a:r>
            <a:endParaRPr lang="ru-RU" sz="2400" cap="all" dirty="0"/>
          </a:p>
        </p:txBody>
      </p:sp>
      <p:pic>
        <p:nvPicPr>
          <p:cNvPr id="4" name="Рисунок 3" descr="C:\Users\Пользователь 9\AppData\Local\Microsoft\Windows\Temporary Internet Files\Content.Word\IMG_20230112_18420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91" y="707095"/>
            <a:ext cx="4278034" cy="2547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ользователь 9\AppData\Local\Microsoft\Windows\Temporary Internet Files\Content.Word\IMG_20230112_18421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8481" y="1989777"/>
            <a:ext cx="4216690" cy="25304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52574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49729" y="550224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cap="all" dirty="0" smtClean="0"/>
              <a:t>Уголок дежурства</a:t>
            </a:r>
            <a:endParaRPr lang="ru-RU" sz="2400" cap="all" dirty="0"/>
          </a:p>
        </p:txBody>
      </p:sp>
      <p:pic>
        <p:nvPicPr>
          <p:cNvPr id="4" name="Объект 3" descr="C:\Users\Пользователь 9\AppData\Local\Microsoft\Windows\Temporary Internet Files\Content.Word\IMG_20220316_145032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589" y="34966"/>
            <a:ext cx="2695698" cy="527012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Пользователь 9\AppData\Local\Microsoft\Windows\Temporary Internet Files\Content.Word\IMG_20220316_14494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51341" y="1625002"/>
            <a:ext cx="4144490" cy="331573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25505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087" y="479425"/>
            <a:ext cx="4496791" cy="462829"/>
          </a:xfrm>
        </p:spPr>
        <p:txBody>
          <a:bodyPr>
            <a:noAutofit/>
          </a:bodyPr>
          <a:lstStyle/>
          <a:p>
            <a:r>
              <a:rPr lang="ru-RU" sz="1400" dirty="0" smtClean="0"/>
              <a:t>Воспитатель группы «Аленький цветочек»</a:t>
            </a:r>
            <a:br>
              <a:rPr lang="ru-RU" sz="1400" dirty="0" smtClean="0"/>
            </a:br>
            <a:r>
              <a:rPr lang="ru-RU" sz="1800" dirty="0" smtClean="0"/>
              <a:t>Гончаренко Ирина Юрьевна</a:t>
            </a: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88965" y="1460665"/>
            <a:ext cx="4389913" cy="498764"/>
          </a:xfrm>
        </p:spPr>
        <p:txBody>
          <a:bodyPr>
            <a:no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среднее-специальное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КГКП Петропавловский гуманитарный колледж имени </a:t>
            </a:r>
            <a:r>
              <a:rPr lang="ru-RU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М.Жумабаева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специальность «Начальное общее образование», квалификация – учитель в начальных классах со специализацией школьный психолог. 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года 7 месяцев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квалификационная категория</a:t>
            </a:r>
          </a:p>
          <a:p>
            <a:pPr algn="just"/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курсовой подготовке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</a:t>
            </a:r>
          </a:p>
          <a:p>
            <a:pPr algn="just"/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«Психолого-педагогическое сопровождение детей младенческого и раннего возраста»  Муниципальное бюджетное учреждение дополнительного образования «Центр развития образования города Челябинска» 16.09  по 27.09.2019г. (72 часа) </a:t>
            </a:r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Личный сайт: 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://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infourok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/user/goncharenko-irina-yurevna1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Users\Ира\Desktop\IMG_20180810_182639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3410" r="3410"/>
          <a:stretch>
            <a:fillRect/>
          </a:stretch>
        </p:blipFill>
        <p:spPr bwMode="auto">
          <a:xfrm>
            <a:off x="5593278" y="479425"/>
            <a:ext cx="3039547" cy="429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7752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81495" y="219367"/>
            <a:ext cx="6347713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b="1" cap="all" dirty="0"/>
              <a:t>Центр музыки и театра</a:t>
            </a:r>
            <a:endParaRPr lang="ru-RU" sz="2400" dirty="0"/>
          </a:p>
        </p:txBody>
      </p:sp>
      <p:pic>
        <p:nvPicPr>
          <p:cNvPr id="7" name="Объект 6" descr="C:\Users\Пользователь 9\AppData\Local\Microsoft\Windows\Temporary Internet Files\Content.Word\IMG-6e4f592809fe288168422c025ecfc0ed-V.JPG"/>
          <p:cNvPicPr>
            <a:picLocks noGrp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327" y="760022"/>
            <a:ext cx="4037431" cy="2480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Users\Пользователь 9\AppData\Local\Microsoft\Windows\Temporary Internet Files\Content.Word\IMG-48d1477b9fe81153e994f0a1b5551cdf-V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1495" y="3780765"/>
            <a:ext cx="3260941" cy="1748377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Users\Пользователь 9\AppData\Local\Microsoft\Windows\Temporary Internet Files\Content.Word\IMG-dd2374e2c7eb22054762d89bd3f16998-V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798" y="760022"/>
            <a:ext cx="3029437" cy="52360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23988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6487" y="277091"/>
            <a:ext cx="7263741" cy="1320800"/>
          </a:xfrm>
        </p:spPr>
        <p:txBody>
          <a:bodyPr>
            <a:normAutofit/>
          </a:bodyPr>
          <a:lstStyle/>
          <a:p>
            <a:pPr algn="ctr"/>
            <a:r>
              <a:rPr lang="ru-RU" sz="2400" cap="all" dirty="0" smtClean="0"/>
              <a:t>Уголки сюжетно-ролевых игр</a:t>
            </a:r>
            <a:endParaRPr lang="ru-RU" sz="2400" cap="all" dirty="0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959170" y="1496259"/>
            <a:ext cx="3090672" cy="3304117"/>
          </a:xfrm>
        </p:spPr>
        <p:txBody>
          <a:bodyPr/>
          <a:lstStyle/>
          <a:p>
            <a:endParaRPr lang="ru-RU"/>
          </a:p>
        </p:txBody>
      </p:sp>
      <p:pic>
        <p:nvPicPr>
          <p:cNvPr id="7" name="Объект 6" descr="C:\Users\Ира\AppData\Local\Microsoft\Windows\Temporary Internet Files\Content.Word\IMG_20230111_192211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630" y="724362"/>
            <a:ext cx="3883231" cy="32182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Ира\AppData\Local\Microsoft\Windows\Temporary Internet Files\Content.Word\IMG_20230111_1924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31377" y="1496259"/>
            <a:ext cx="4168238" cy="3304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41194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 descr="C:\Users\Ира\AppData\Local\Microsoft\Windows\Temporary Internet Files\Content.Word\IMG_20230111_192652.jpg"/>
          <p:cNvPicPr>
            <a:picLocks noGrp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21278" y="213755"/>
            <a:ext cx="3325090" cy="4037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Объект 5" descr="C:\Users\Ира\AppData\Local\Microsoft\Windows\Temporary Internet Files\Content.Word\IMG_20230111_192931.jpg"/>
          <p:cNvPicPr>
            <a:picLocks noGrp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1388" y="1116282"/>
            <a:ext cx="3123210" cy="3906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7843865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4858" y="277399"/>
            <a:ext cx="7064191" cy="545956"/>
          </a:xfrm>
        </p:spPr>
        <p:txBody>
          <a:bodyPr>
            <a:normAutofit/>
          </a:bodyPr>
          <a:lstStyle/>
          <a:p>
            <a:pPr algn="ctr"/>
            <a:r>
              <a:rPr lang="ru-RU" b="1" cap="all" dirty="0"/>
              <a:t>Уголок </a:t>
            </a:r>
            <a:r>
              <a:rPr lang="ru-RU" b="1" cap="all" dirty="0" err="1"/>
              <a:t>сенсорики</a:t>
            </a:r>
            <a:r>
              <a:rPr lang="ru-RU" b="1" cap="all" dirty="0"/>
              <a:t> и дидактических игр</a:t>
            </a:r>
            <a:endParaRPr lang="ru-RU" dirty="0"/>
          </a:p>
        </p:txBody>
      </p:sp>
      <p:pic>
        <p:nvPicPr>
          <p:cNvPr id="5" name="Рисунок 4" descr="C:\Users\Ира\AppData\Local\Microsoft\Windows\Temporary Internet Files\Content.Word\IMG_20230111_194801.jpg"/>
          <p:cNvPicPr>
            <a:picLocks noGrp="1"/>
          </p:cNvPicPr>
          <p:nvPr>
            <p:ph type="pic" idx="1"/>
          </p:nvPr>
        </p:nvPicPr>
        <p:blipFill>
          <a:blip r:embed="rId2" cstate="print"/>
          <a:srcRect l="12243" r="12243"/>
          <a:stretch>
            <a:fillRect/>
          </a:stretch>
        </p:blipFill>
        <p:spPr bwMode="auto">
          <a:xfrm>
            <a:off x="1358468" y="1322450"/>
            <a:ext cx="6346825" cy="384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67299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Ира\AppData\Local\Microsoft\Windows\Temporary Internet Files\Content.Word\IMG_20230111_19511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005" y="307244"/>
            <a:ext cx="2894981" cy="4347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Ира\AppData\Local\Microsoft\Windows\Temporary Internet Files\Content.Word\IMG-f78fcc1313cc6bcf7111f07fe837fcbd-V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783" y="1438893"/>
            <a:ext cx="2627045" cy="378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Ира\AppData\Local\Microsoft\Windows\Temporary Internet Files\Content.Word\IMG_20230111_195656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81625" y="617750"/>
            <a:ext cx="2453616" cy="37268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024753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346" y="395844"/>
            <a:ext cx="8369115" cy="55418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Уголок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строительно</a:t>
            </a:r>
            <a:r>
              <a:rPr lang="ru-RU" sz="2400" b="1" cap="all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cap="all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конструктивных игр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Users\Ира\AppData\Local\Microsoft\Windows\Temporary Internet Files\Content.Word\IMG_20230111_191546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799" y="866897"/>
            <a:ext cx="5443039" cy="4635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107042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7734" y="336467"/>
            <a:ext cx="6347713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all" dirty="0"/>
              <a:t>Игрушки-каталки, гараж</a:t>
            </a:r>
            <a:r>
              <a:rPr lang="ru-RU" sz="2700" dirty="0"/>
              <a:t/>
            </a:r>
            <a:br>
              <a:rPr lang="ru-RU" sz="2700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7" name="Объект 6" descr="C:\Users\Ира\AppData\Local\Microsoft\Windows\Temporary Internet Files\Content.Word\IMG_20230111_191909.jpg"/>
          <p:cNvPicPr>
            <a:picLocks noGrp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1262" y="996867"/>
            <a:ext cx="8003969" cy="4679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66767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02" y="609928"/>
            <a:ext cx="4180115" cy="534389"/>
          </a:xfrm>
        </p:spPr>
        <p:txBody>
          <a:bodyPr>
            <a:noAutofit/>
          </a:bodyPr>
          <a:lstStyle/>
          <a:p>
            <a:r>
              <a:rPr lang="ru-RU" sz="1400" dirty="0"/>
              <a:t>Воспитатель группы «Аленький цветочек</a:t>
            </a:r>
            <a:r>
              <a:rPr lang="ru-RU" sz="1400" dirty="0" smtClean="0"/>
              <a:t>»</a:t>
            </a:r>
            <a:r>
              <a:rPr lang="ru-RU" sz="1400" dirty="0"/>
              <a:t/>
            </a:r>
            <a:br>
              <a:rPr lang="ru-RU" sz="1400" dirty="0"/>
            </a:b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Мухлынина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Екатерина Александровна</a:t>
            </a:r>
            <a:r>
              <a:rPr lang="ru-RU" sz="1800" dirty="0"/>
              <a:t/>
            </a:r>
            <a:br>
              <a:rPr lang="ru-RU" sz="1800" dirty="0"/>
            </a:br>
            <a:endParaRPr lang="ru-RU" sz="180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73254" y="1435157"/>
            <a:ext cx="3949364" cy="3486200"/>
          </a:xfrm>
        </p:spPr>
        <p:txBody>
          <a:bodyPr>
            <a:normAutofit/>
          </a:bodyPr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техническое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Колледж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Рудненского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индустриального института, специальность Горный техник –технолог.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 работы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-3 года 10 месяцев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1 квалификационная категория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о курсовой подготовке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 ГБУ ДПО «Челябинский институт переподготовки и повышения квалификации работников образования». Специальность: Воспитания детей раннего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возраста.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 descr="C:\Users\Пользователь 9\AppData\Local\Microsoft\Windows\Temporary Internet Files\Content.Word\IMG_20220916_154508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0541" y="438402"/>
            <a:ext cx="3386137" cy="43879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2582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718" y="332508"/>
            <a:ext cx="3606142" cy="1278466"/>
          </a:xfrm>
        </p:spPr>
        <p:txBody>
          <a:bodyPr>
            <a:normAutofit fontScale="90000"/>
          </a:bodyPr>
          <a:lstStyle/>
          <a:p>
            <a:r>
              <a:rPr lang="ru-RU" sz="1600" b="1" dirty="0"/>
              <a:t>Младший </a:t>
            </a:r>
            <a:r>
              <a:rPr lang="ru-RU" sz="1600" b="1" dirty="0" smtClean="0"/>
              <a:t>воспитатель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 err="1" smtClean="0"/>
              <a:t>Бурдина</a:t>
            </a:r>
            <a:r>
              <a:rPr lang="ru-RU" b="1" dirty="0" smtClean="0"/>
              <a:t> </a:t>
            </a:r>
            <a:r>
              <a:rPr lang="ru-RU" b="1" dirty="0"/>
              <a:t>Ксения Дмитриевна</a:t>
            </a: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07718" y="2195178"/>
            <a:ext cx="3692446" cy="2584449"/>
          </a:xfrm>
        </p:spPr>
        <p:txBody>
          <a:bodyPr/>
          <a:lstStyle/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среднее - специальное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ГБПОУ Южно-Уральский государственный колледж, специальность - юрист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Стаж: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год</a:t>
            </a:r>
          </a:p>
          <a:p>
            <a:endParaRPr lang="ru-RU" dirty="0"/>
          </a:p>
        </p:txBody>
      </p:sp>
      <p:pic>
        <p:nvPicPr>
          <p:cNvPr id="5" name="Объект 4" descr="C:\Users\Пользователь 9\AppData\Local\Microsoft\Windows\Temporary Internet Files\Content.Word\IMG-275909bcd3aed9f0b246e2c7099370d0-V.JP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5288" y="881838"/>
            <a:ext cx="3263900" cy="43958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941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0639" y="573974"/>
            <a:ext cx="7992094" cy="1480456"/>
          </a:xfrm>
        </p:spPr>
        <p:txBody>
          <a:bodyPr>
            <a:noAutofit/>
          </a:bodyPr>
          <a:lstStyle/>
          <a:p>
            <a:pPr algn="just"/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ru-RU" sz="1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Данные о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программе образовательного процесса.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1200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Воспитательно</a:t>
            </a: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образовательный процесс осуществляется по программе «Основная общеобразовательная программа дошкольного образования» на основе примерной общеобразовательной программы дошкольного образования «От рождения до школы» Под редакцией Н.Е.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Вераксы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Т.С. Комаровой, М.А. Васильевой, - Москва: Мозаика – Синтез, 2014.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программы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создать каждому ребенку в детском саду возможность для развития способностей, широкого взаимодействия с миром, активного </a:t>
            </a:r>
            <a:r>
              <a:rPr lang="ru-RU" sz="12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практикования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разных видах деятельности, творческой самореализации. Программа направлена на развитие самостоятельности, познавательной и коммуникативной активности, социальной уверенности и ценностных ориентаций, определяющих поведение, деятельность и отношение ребенка к миру.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 программы: 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Программа, разработанная на основе ФГОС дошкольного образования, ориентирована на:</a:t>
            </a:r>
            <a:b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охрану и укрепление физического и психического здоровья детей, в том числе их эмоционального благополучия;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равных возможностей для полноценного развития каждого ребёнка в период дошко</a:t>
            </a:r>
            <a:r>
              <a:rPr lang="ru-RU" sz="12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 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преемственности целей, задач и содержания образования, реализуемых в рамках образовательных программ дошкольного и начального общего образования;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каждою ребёнка как субъекта отношений с самим собой, другими детьми, взрослыми и миром; 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объединение обучения и воспитания в целостный образовательный процесс на  основе духовно-нравственных и социокультурных ценностей и принятых в обществе правил и норм поведения в интересах человека, семьи, общества;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общей культуры личности детей,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(формирование предпосылок учебной деятельности; 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8576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0010" y="1140031"/>
            <a:ext cx="8134597" cy="3085935"/>
          </a:xfrm>
        </p:spPr>
        <p:txBody>
          <a:bodyPr>
            <a:noAutofit/>
          </a:bodyPr>
          <a:lstStyle/>
          <a:p>
            <a:pPr algn="ctr"/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 и способностей детей;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формирование социокультурной среды, соответствующей возрастным, индивидуальным, психологическим и физиологическим особенностям детей;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Приоритетными </a:t>
            </a:r>
            <a:r>
              <a:rPr lang="ru-RU" sz="1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задачами развития и воспитания детей</a:t>
            </a: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являются: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укрепление физического и психического здоровья ребенка, формирование основ его двигательной и гигиенической культуры;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целостное развитие ребенка как субъекта посильных дошкольнику видов деятельности;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обогащенное развитие ребенка, обеспечивающее единый процесс социализации-индивидуализации с учетом детских потребностей, возможностей и способностей;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на основе разного образовательного содержания эмоциональной отзывчивости, способности к сопереживанию, готовности к проявлению гуманного отношения в детской деятельности, поведении, поступках;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развитие познавательной активности, любознательности, стремления к самостоятельному познанию и размышлению, развитие умственных способностей и речи ребенка;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пробуждение творческой активности и воображения ребенка, желания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включаться в творческую деятельность;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органическое вхождение ребенка в современный мир, разнообразное взаимодействие дошкольников с различными сферами культуры: с изобразительным искусством и музыкой, детской литературой и родным языком, экологией, математикой, игрой;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ребенка к культуре своей страны и воспитание уважения к другим народам и культурам;</a:t>
            </a:r>
            <a:b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приобщение ребенка к красоте, добру, ненасилию, ибо важно, чтобы дошкольный возраст стал временем, когда у ребенка пробуждается чувство своей сопричастности к миру, желание совершать добрые поступки. </a:t>
            </a:r>
          </a:p>
        </p:txBody>
      </p:sp>
    </p:spTree>
    <p:extLst>
      <p:ext uri="{BB962C8B-B14F-4D97-AF65-F5344CB8AC3E}">
        <p14:creationId xmlns:p14="http://schemas.microsoft.com/office/powerpoint/2010/main" val="76581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599" y="419595"/>
            <a:ext cx="7940634" cy="1183574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/>
              <a:t>Возрастные особенности психического развития детей </a:t>
            </a:r>
            <a:r>
              <a:rPr lang="ru-RU" sz="2000" b="1" dirty="0" smtClean="0"/>
              <a:t/>
            </a:r>
            <a:br>
              <a:rPr lang="ru-RU" sz="2000" b="1" dirty="0" smtClean="0"/>
            </a:br>
            <a:r>
              <a:rPr lang="ru-RU" sz="2000" b="1" dirty="0" smtClean="0"/>
              <a:t>(</a:t>
            </a:r>
            <a:r>
              <a:rPr lang="ru-RU" sz="2000" b="1" dirty="0"/>
              <a:t>от 1,5  до трех лет)</a:t>
            </a:r>
            <a:r>
              <a:rPr lang="ru-RU" sz="2000" dirty="0"/>
              <a:t/>
            </a:r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9491" y="2576945"/>
            <a:ext cx="8300851" cy="1698172"/>
          </a:xfrm>
        </p:spPr>
        <p:txBody>
          <a:bodyPr>
            <a:noAutofit/>
          </a:bodyPr>
          <a:lstStyle/>
          <a:p>
            <a:pPr algn="just"/>
            <a:r>
              <a:rPr lang="ru-RU" sz="1100" dirty="0"/>
              <a:t>На третьем году жизни дети становятся самостоятельнее. </a:t>
            </a:r>
          </a:p>
          <a:p>
            <a:pPr algn="just"/>
            <a:r>
              <a:rPr lang="ru-RU" sz="1100" dirty="0"/>
              <a:t>Продолжают  развиваться  предметная  деятельность,  деловое  сотрудничество ребенка и взрослого; совершенствуются восприятие, речь, начальные формы произвольного поведения, игры, наглядно-действенное  мышление,  в  конце  года  появляются  основы  наглядно-образного мышления. </a:t>
            </a:r>
          </a:p>
          <a:p>
            <a:pPr algn="just"/>
            <a:r>
              <a:rPr lang="ru-RU" sz="1100" dirty="0"/>
              <a:t>Развитие предметной деятельности связано с усвоением культурных способов действия с различными предметами. Совершенствуются соотносящие и орудийные действия. </a:t>
            </a:r>
          </a:p>
          <a:p>
            <a:pPr algn="just"/>
            <a:r>
              <a:rPr lang="ru-RU" sz="1100" dirty="0"/>
              <a:t>Умение  выполнять  орудийные  действия  развивает  произвольность, преобразуя  натуральные  формы  активности  в  культурные  на  основе предлагаемой взрослыми модели, которая выступает в качестве не только объекта  для  подражания,  но  и образца,  регулирующего  собственную активность ребенка.</a:t>
            </a:r>
          </a:p>
          <a:p>
            <a:pPr algn="just"/>
            <a:r>
              <a:rPr lang="ru-RU" sz="1100" dirty="0"/>
              <a:t>В ходе совместной с взрослыми предметной деятельности продолжает развиваться понимание речи. Слово отделяется от ситуации и приобретает  самостоятельное  значение.  Дети  продолжают  осваивать  названия окружающих предметов, учатся выполнять словесные просьбы взрослых, ориентируясь в пределах ближайшего окружения.</a:t>
            </a:r>
          </a:p>
          <a:p>
            <a:pPr algn="just"/>
            <a:r>
              <a:rPr lang="ru-RU" sz="1100" dirty="0"/>
              <a:t>Количество понимаемых слов значительно возрастает. Совершенствуется регуляция поведения в результате обращения взрослых к ребенку, который начинает понимать не только инструкцию, но и рассказ взрослых.</a:t>
            </a:r>
          </a:p>
          <a:p>
            <a:pPr algn="just"/>
            <a:r>
              <a:rPr lang="ru-RU" sz="1100" dirty="0"/>
              <a:t>Интенсивно развивается активная речь детей. К трем годам они осваивают основные грамматические структуры, пытаются строить сложные и сложноподчиненные предложения, в разговоре с взрослым используют практически все части речи. Активный словарь достигает примерно 1500–2500 слов.</a:t>
            </a:r>
          </a:p>
          <a:p>
            <a:pPr algn="just"/>
            <a:r>
              <a:rPr lang="ru-RU" sz="1100" dirty="0"/>
              <a:t>К  концу  третьего  года  жизни речь  становится  средством  общения ребенка со сверстниками. В этом возрасте у детей формируются новые виды деятельности: игра, рисование, конструирование.</a:t>
            </a:r>
          </a:p>
          <a:p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415616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5042016"/>
              </p:ext>
            </p:extLst>
          </p:nvPr>
        </p:nvGraphicFramePr>
        <p:xfrm>
          <a:off x="3396343" y="142504"/>
          <a:ext cx="5635661" cy="61726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08074"/>
                <a:gridCol w="3513672"/>
                <a:gridCol w="1713915"/>
              </a:tblGrid>
              <a:tr h="3536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№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Фамилия,</a:t>
                      </a:r>
                      <a:endParaRPr lang="ru-RU" sz="5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имя ребёнка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Дата</a:t>
                      </a:r>
                      <a:endParaRPr lang="ru-RU" sz="5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рождения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Аскаров Роман Русланович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10.02.2020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Буржинский Лев Александрович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16.07.2020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Ваганов Артемий Игоревич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09.06.2020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4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effectLst/>
                        </a:rPr>
                        <a:t>Дадобоев</a:t>
                      </a:r>
                      <a:r>
                        <a:rPr lang="ru-RU" sz="600" dirty="0">
                          <a:effectLst/>
                        </a:rPr>
                        <a:t> Давид </a:t>
                      </a:r>
                      <a:r>
                        <a:rPr lang="ru-RU" sz="600" dirty="0" err="1">
                          <a:effectLst/>
                        </a:rPr>
                        <a:t>Абдугафорович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08.05.2020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Добров Дмитрий Дмитриевич 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09.12.2019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Дружинина Мария Станиславовна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04.01.2020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7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effectLst/>
                        </a:rPr>
                        <a:t>Енин</a:t>
                      </a:r>
                      <a:r>
                        <a:rPr lang="ru-RU" sz="600" dirty="0">
                          <a:effectLst/>
                        </a:rPr>
                        <a:t> Макар Семенович 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28.02.2021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8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Еронова Кира Никитовна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05.12.2020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9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Жернаков Даниил Александрович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08.07.2020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10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 dirty="0">
                          <a:effectLst/>
                        </a:rPr>
                        <a:t>Захаров Даниил Денисович 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13.05.2020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307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11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Капотова Милана Михайловна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31.03.2020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12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Клепикова Дарья Александровна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08.02.2020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13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Криворчук Кирилл Михайлович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22.01.2020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89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Леонтьева Полина Петровна 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23.07.2020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Магазов Данил Маратович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07.06.2020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Мансурова Мубинахон Акмаловна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10.10.2019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Подкорытов Мирон Андреевич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17,09.2020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237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 err="1">
                          <a:effectLst/>
                        </a:rPr>
                        <a:t>Пушилина</a:t>
                      </a:r>
                      <a:r>
                        <a:rPr lang="ru-RU" sz="600" dirty="0">
                          <a:effectLst/>
                        </a:rPr>
                        <a:t> Алиса  Евгеньевна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14.04.2020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Розиков Мухаммад Ашуралиевич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600">
                          <a:effectLst/>
                        </a:rPr>
                        <a:t>10.10.2019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Сливко Кира Игоревна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24.11.2019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28875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21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Солоникова Анна Анатольевна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27.12.2019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22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Стяжин Антон Александрович 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17.02.2020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23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Сухарев Павел Андреевич 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18.02.2020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24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Сухая Ева Алексеевна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07.07.2020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25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Тетерин Матвей Вадимович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01.05.2020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894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Филипп Андрей Александрович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20.08.2020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27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Чернова Ксения Александровна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06.05.2020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28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Шевалев Николай Александрович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27.01.2020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8579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29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Шевалев Тимофей Александрович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27.01.2020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Ткаченко Даниил Игоревич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07.09.2020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  <a:tr h="17682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31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Ткаченко Кирилл Игоревич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07.09.2020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077" marR="31077" marT="0" marB="0" anchor="ctr"/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06878" y="510639"/>
            <a:ext cx="67926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b="1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Список группы:</a:t>
            </a:r>
            <a:endParaRPr lang="ru-RU" sz="1200" cap="all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группе 40 детей: 23 мальчика,  17 девочек. </a:t>
            </a: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ru-RU" sz="12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Возраст детей 1,5 лет до 3 лет.</a:t>
            </a:r>
            <a:endParaRPr lang="ru-RU" sz="1200" dirty="0">
              <a:solidFill>
                <a:schemeClr val="accent1">
                  <a:lumMod val="75000"/>
                </a:schemeClr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479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46909" y="581891"/>
            <a:ext cx="632954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200000"/>
              </a:lnSpc>
              <a:spcAft>
                <a:spcPts val="0"/>
              </a:spcAft>
            </a:pPr>
            <a:r>
              <a:rPr lang="ru-RU" sz="1600" cap="all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Группа  кратковременного пребывания на </a:t>
            </a:r>
            <a:r>
              <a:rPr lang="ru-RU" sz="1600" cap="all" dirty="0" smtClean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2022-2023 г.</a:t>
            </a:r>
            <a:endParaRPr lang="ru-RU" sz="1600" cap="all" dirty="0">
              <a:solidFill>
                <a:schemeClr val="accent1">
                  <a:lumMod val="75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3360485"/>
              </p:ext>
            </p:extLst>
          </p:nvPr>
        </p:nvGraphicFramePr>
        <p:xfrm>
          <a:off x="1610498" y="1706775"/>
          <a:ext cx="5581650" cy="2699004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428625"/>
                <a:gridCol w="3442335"/>
                <a:gridCol w="1710690"/>
              </a:tblGrid>
              <a:tr h="38354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№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Фамилия,</a:t>
                      </a:r>
                      <a:endParaRPr lang="ru-RU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имя ребёнка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Дата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рождения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Оленников Ян Егорович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12.10.2020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Поздеева София Наилевна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22.03.2021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Осауленко Алина Константиновна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26.02.2021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Церулик Анастасия Александровна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01.07.2021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Елисеев Роман Игоревич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13.10.2021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Колечкина Дарина Вячеславовна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12.04.2021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2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Саматова Амилия Ринатовна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30.06.2020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Башкова Елизавета Сергеевна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17.07.2020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Сикиржицкий Лев Даниилович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18.10.2021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111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204</TotalTime>
  <Words>737</Words>
  <Application>Microsoft Office PowerPoint</Application>
  <PresentationFormat>Экран (4:3)</PresentationFormat>
  <Paragraphs>186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32" baseType="lpstr">
      <vt:lpstr>Arial</vt:lpstr>
      <vt:lpstr>Calibri</vt:lpstr>
      <vt:lpstr>Times New Roman</vt:lpstr>
      <vt:lpstr>Trebuchet MS</vt:lpstr>
      <vt:lpstr>Wingdings 3</vt:lpstr>
      <vt:lpstr>Грань</vt:lpstr>
      <vt:lpstr>Муниципальное бюджетное общеобразовательное учреждение  «Средняя общеобразовательная школа № 105 г. Челябинска имени В.П. Середкина»  (МБОУ «СОШ № 105 г. Челябинска») ДО ИНН 7451053470 КПП 745101001 ОГРН 1027402926760</vt:lpstr>
      <vt:lpstr>Воспитатель группы «Аленький цветочек» Гончаренко Ирина Юрьевна</vt:lpstr>
      <vt:lpstr>Воспитатель группы «Аленький цветочек» Мухлынина Екатерина Александровна </vt:lpstr>
      <vt:lpstr>Младший воспитатель Бурдина Ксения Дмитриевна   </vt:lpstr>
      <vt:lpstr>                                              Данные о программе образовательного процесса.   Воспитательно – образовательный процесс осуществляется по программе «Основная общеобразовательная программа дошкольного образования» на основе примерной общеобразовательной программы дошкольного образования «От рождения до школы» Под редакцией Н.Е. Вераксы, Т.С. Комаровой, М.А. Васильевой, - Москва: Мозаика – Синтез, 2014. Цель программы - создать каждому ребенку в детском саду возможность для развития способностей, широкого взаимодействия с миром, активного практикования в разных видах деятельности, творческой самореализации. Программа направлена на развитие самостоятельности, познавательной и коммуникативной активности, социальной уверенности и ценностных ориентаций, определяющих поведение, деятельность и отношение ребенка к миру. Задачи  программы:  Программа, разработанная на основе ФГОС дошкольного образования, ориентирована на: - охрану и укрепление физического и психического здоровья детей, в том числе их эмоционального благополучия; - обеспечение равных возможностей для полноценного развития каждого ребёнка в период дошкольного детства независимо от места проживания, пола, нации, языка, социального статуса, психофизиологических и других особенностей (в том числе ограниченных возможностей здоровья);  - обеспечение преемственности целей, задач и содержания образования, реализуемых в рамках образовательных программ дошкольного и начального общего образования; - создание благоприятных условий развития детей в соответствии с их возрастными и индивидуальными особенностями и склонностями, развития способностей и творческого потенциала каждою ребёнка как субъекта отношений с самим собой, другими детьми, взрослыми и миром;  - объединение обучения и воспитания в целостный образовательный процесс на  основе духовно-нравственных и социокультурных ценностей и принятых в обществе правил и норм поведения в интересах человека, семьи, общества; - формирование общей культуры личности детей, развитие их социальных, нравственных, эстетических, интеллектуальных, физических качеств, инициативности, самостоятельности и ответственности ребёнка, (формирование предпосылок учебной деятельности;  </vt:lpstr>
      <vt:lpstr> - обеспечение вариативности и разнообразия содержания Программ и организационных форм дошкольного образования, возможности формирования Программ различной направленности с учётом образовательных потребностей и способностей детей; - формирование социокультурной среды, соответствующей возрастным, индивидуальным, психологическим и физиологическим особенностям детей; - обеспечение психолого-педагогической поддержки семьи и повышения компетентности родителей (законных представителей) в вопросах развития и образования, охраны и укрепления здоровья детей. Приоритетными задачами развития и воспитания детей являются: укрепление физического и психического здоровья ребенка, формирование основ его двигательной и гигиенической культуры; целостное развитие ребенка как субъекта посильных дошкольнику видов деятельности; обогащенное развитие ребенка, обеспечивающее единый процесс социализации-индивидуализации с учетом детских потребностей, возможностей и способностей; развитие на основе разного образовательного содержания эмоциональной отзывчивости, способности к сопереживанию, готовности к проявлению гуманного отношения в детской деятельности, поведении, поступках; развитие познавательной активности, любознательности, стремления к самостоятельному познанию и размышлению, развитие умственных способностей и речи ребенка; пробуждение творческой активности и воображения ребенка, желания включаться в творческую деятельность; органическое вхождение ребенка в современный мир, разнообразное взаимодействие дошкольников с различными сферами культуры: с изобразительным искусством и музыкой, детской литературой и родным языком, экологией, математикой, игрой; приобщение ребенка к культуре своей страны и воспитание уважения к другим народам и культурам; приобщение ребенка к красоте, добру, ненасилию, ибо важно, чтобы дошкольный возраст стал временем, когда у ребенка пробуждается чувство своей сопричастности к миру, желание совершать добрые поступки. </vt:lpstr>
      <vt:lpstr>Возрастные особенности психического развития детей  (от 1,5  до трех лет) </vt:lpstr>
      <vt:lpstr>Презентация PowerPoint</vt:lpstr>
      <vt:lpstr>Презентация PowerPoint</vt:lpstr>
      <vt:lpstr>ВИЗИТНАЯ КАРТОЧКА ГРУППЫ  «Аленький цветочек» </vt:lpstr>
      <vt:lpstr>Приёмная группы</vt:lpstr>
      <vt:lpstr>Физкультурный уголок</vt:lpstr>
      <vt:lpstr>Презентация PowerPoint</vt:lpstr>
      <vt:lpstr>УГОЛОК ЛОГОПЕДА И ПСИХОЛОГА</vt:lpstr>
      <vt:lpstr>Презентация PowerPoint</vt:lpstr>
      <vt:lpstr>Спальня</vt:lpstr>
      <vt:lpstr>Туалетная комната</vt:lpstr>
      <vt:lpstr>Групповая комната</vt:lpstr>
      <vt:lpstr>Уголок дежурства</vt:lpstr>
      <vt:lpstr>Центр музыки и театра</vt:lpstr>
      <vt:lpstr>Уголки сюжетно-ролевых игр</vt:lpstr>
      <vt:lpstr>Презентация PowerPoint</vt:lpstr>
      <vt:lpstr>Уголок сенсорики и дидактических игр</vt:lpstr>
      <vt:lpstr>Презентация PowerPoint</vt:lpstr>
      <vt:lpstr>Уголок строительно – конструктивных игр </vt:lpstr>
      <vt:lpstr>Игрушки-каталки, гараж 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9</dc:creator>
  <cp:lastModifiedBy>Пользователь 9</cp:lastModifiedBy>
  <cp:revision>23</cp:revision>
  <dcterms:created xsi:type="dcterms:W3CDTF">2023-01-12T10:17:47Z</dcterms:created>
  <dcterms:modified xsi:type="dcterms:W3CDTF">2023-01-13T02:42:43Z</dcterms:modified>
</cp:coreProperties>
</file>