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handoutMasterIdLst>
    <p:handoutMasterId r:id="rId32"/>
  </p:handoutMasterIdLst>
  <p:sldIdLst>
    <p:sldId id="256" r:id="rId2"/>
    <p:sldId id="270" r:id="rId3"/>
    <p:sldId id="269" r:id="rId4"/>
    <p:sldId id="272" r:id="rId5"/>
    <p:sldId id="257" r:id="rId6"/>
    <p:sldId id="271" r:id="rId7"/>
    <p:sldId id="258" r:id="rId8"/>
    <p:sldId id="286" r:id="rId9"/>
    <p:sldId id="285" r:id="rId10"/>
    <p:sldId id="279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78" r:id="rId23"/>
    <p:sldId id="281" r:id="rId24"/>
    <p:sldId id="265" r:id="rId25"/>
    <p:sldId id="283" r:id="rId26"/>
    <p:sldId id="284" r:id="rId27"/>
    <p:sldId id="287" r:id="rId28"/>
    <p:sldId id="273" r:id="rId29"/>
    <p:sldId id="300" r:id="rId30"/>
    <p:sldId id="282" r:id="rId31"/>
  </p:sldIdLst>
  <p:sldSz cx="9144000" cy="6858000" type="screen4x3"/>
  <p:notesSz cx="9947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начало уч.г.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807</c:v>
                </c:pt>
                <c:pt idx="1">
                  <c:v>891</c:v>
                </c:pt>
                <c:pt idx="2">
                  <c:v>970</c:v>
                </c:pt>
                <c:pt idx="3">
                  <c:v>1045</c:v>
                </c:pt>
                <c:pt idx="4">
                  <c:v>1181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6-4F2A-A589-8E07F7E7A4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конец уч.г.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809</c:v>
                </c:pt>
                <c:pt idx="1">
                  <c:v>870</c:v>
                </c:pt>
                <c:pt idx="2">
                  <c:v>979</c:v>
                </c:pt>
                <c:pt idx="3">
                  <c:v>1056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76-4F2A-A589-8E07F7E7A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540608"/>
        <c:axId val="48419968"/>
      </c:barChart>
      <c:catAx>
        <c:axId val="8354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419968"/>
        <c:crosses val="autoZero"/>
        <c:auto val="1"/>
        <c:lblAlgn val="ctr"/>
        <c:lblOffset val="100"/>
        <c:noMultiLvlLbl val="0"/>
      </c:catAx>
      <c:valAx>
        <c:axId val="48419968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54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0161811918291E-2"/>
          <c:y val="3.0339130390256569E-2"/>
          <c:w val="0.90989243072557779"/>
          <c:h val="0.8319908445547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56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B-4AEB-AD5D-A799A4A9082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Биол.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37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B-4AEB-AD5D-A799A4A9082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Геогр.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34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0-4591-B776-B1236ED472B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Общест.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40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0-4591-B776-B1236ED472B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69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E-41F7-BA05-8D134D53C7A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Анг.яз.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25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E-41F7-BA05-8D134D53C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40992"/>
        <c:axId val="75942528"/>
      </c:barChart>
      <c:catAx>
        <c:axId val="759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2528"/>
        <c:crosses val="autoZero"/>
        <c:auto val="1"/>
        <c:lblAlgn val="ctr"/>
        <c:lblOffset val="100"/>
        <c:noMultiLvlLbl val="0"/>
      </c:catAx>
      <c:valAx>
        <c:axId val="75942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0161811918291E-2"/>
          <c:y val="3.0339130390256569E-2"/>
          <c:w val="0.90989243072557779"/>
          <c:h val="0.8319908445547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47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61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B-4AEB-AD5D-A799A4A9082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Биол.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89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B-4AEB-AD5D-A799A4A9082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Геогр.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0-4591-B776-B1236ED472B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Общест.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0-4591-B776-B1236ED472B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64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E-41F7-BA05-8D134D53C7A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Хим.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80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E-41F7-BA05-8D134D53C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40992"/>
        <c:axId val="75942528"/>
      </c:barChart>
      <c:catAx>
        <c:axId val="759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2528"/>
        <c:crosses val="autoZero"/>
        <c:auto val="1"/>
        <c:lblAlgn val="ctr"/>
        <c:lblOffset val="100"/>
        <c:noMultiLvlLbl val="0"/>
      </c:catAx>
      <c:valAx>
        <c:axId val="75942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0161811918291E-2"/>
          <c:y val="3.0339130390256569E-2"/>
          <c:w val="0.90989243072557779"/>
          <c:h val="0.8319908445547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Хим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B-4AEB-AD5D-A799A4A9082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B-4AEB-AD5D-A799A4A9082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Лит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100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0-4591-B776-B1236ED472B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Ист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100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0-4591-B776-B1236ED472B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Общ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100</c:v>
                </c:pt>
                <c:pt idx="1">
                  <c:v>28.000000000000004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E-41F7-BA05-8D134D53C7A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Гео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100</c:v>
                </c:pt>
                <c:pt idx="1">
                  <c:v>18.181818181818183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E-41F7-BA05-8D134D53C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40992"/>
        <c:axId val="75942528"/>
      </c:barChart>
      <c:catAx>
        <c:axId val="759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2528"/>
        <c:crosses val="autoZero"/>
        <c:auto val="1"/>
        <c:lblAlgn val="ctr"/>
        <c:lblOffset val="100"/>
        <c:noMultiLvlLbl val="0"/>
      </c:catAx>
      <c:valAx>
        <c:axId val="75942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Абс.ус.%</c:v>
                </c:pt>
                <c:pt idx="1">
                  <c:v>Кач.ус.%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5-4852-854E-ACDCC91428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Рус.ГВЭ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Абс.ус.%</c:v>
                </c:pt>
                <c:pt idx="1">
                  <c:v>Кач.ус.%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61.53846153846154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85-4852-854E-ACDCC91428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Абс.ус.%</c:v>
                </c:pt>
                <c:pt idx="1">
                  <c:v>Кач.ус.%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95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85-4852-854E-ACDCC91428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Мат.ГВЭ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Абс.ус.%</c:v>
                </c:pt>
                <c:pt idx="1">
                  <c:v>Кач.ус.%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58.333333333333336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85-4852-854E-ACDCC91428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074536"/>
        <c:axId val="513082408"/>
      </c:barChart>
      <c:catAx>
        <c:axId val="51307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082408"/>
        <c:crosses val="autoZero"/>
        <c:auto val="1"/>
        <c:lblAlgn val="ctr"/>
        <c:lblOffset val="100"/>
        <c:noMultiLvlLbl val="0"/>
      </c:catAx>
      <c:valAx>
        <c:axId val="513082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07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08289265878623E-2"/>
          <c:y val="2.7318410825049672E-2"/>
          <c:w val="0.90874373180092438"/>
          <c:h val="0.81116194643384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Мат.пр.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4E-45E8-8BA0-5BE72BC3E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710336"/>
        <c:axId val="105711872"/>
      </c:barChart>
      <c:catAx>
        <c:axId val="10571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711872"/>
        <c:crosses val="autoZero"/>
        <c:auto val="1"/>
        <c:lblAlgn val="ctr"/>
        <c:lblOffset val="100"/>
        <c:noMultiLvlLbl val="0"/>
      </c:catAx>
      <c:valAx>
        <c:axId val="1057118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71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48037536990308"/>
          <c:y val="0.91824835282214068"/>
          <c:w val="0.38931372011731002"/>
          <c:h val="7.2760087293363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01120254616827E-2"/>
          <c:y val="2.8198427780826513E-2"/>
          <c:w val="0.92261505354256201"/>
          <c:h val="0.82066868188169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МАТ</c:v>
                </c:pt>
                <c:pt idx="2">
                  <c:v>ИСТ</c:v>
                </c:pt>
                <c:pt idx="3">
                  <c:v>ОБЩ</c:v>
                </c:pt>
                <c:pt idx="4">
                  <c:v>ИНФ</c:v>
                </c:pt>
                <c:pt idx="5">
                  <c:v>ФИЗ</c:v>
                </c:pt>
                <c:pt idx="6">
                  <c:v>ХИМ</c:v>
                </c:pt>
                <c:pt idx="7">
                  <c:v>БИО</c:v>
                </c:pt>
                <c:pt idx="8">
                  <c:v>ЛИТ</c:v>
                </c:pt>
                <c:pt idx="9">
                  <c:v>АНГ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71</c:v>
                </c:pt>
                <c:pt idx="1">
                  <c:v>56</c:v>
                </c:pt>
                <c:pt idx="2">
                  <c:v>56</c:v>
                </c:pt>
                <c:pt idx="3">
                  <c:v>52</c:v>
                </c:pt>
                <c:pt idx="4">
                  <c:v>0.3</c:v>
                </c:pt>
                <c:pt idx="5">
                  <c:v>58</c:v>
                </c:pt>
                <c:pt idx="6">
                  <c:v>40</c:v>
                </c:pt>
                <c:pt idx="7">
                  <c:v>49</c:v>
                </c:pt>
                <c:pt idx="8">
                  <c:v>72</c:v>
                </c:pt>
                <c:pt idx="9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C-4EA6-AB00-A56A25804B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МАТ</c:v>
                </c:pt>
                <c:pt idx="2">
                  <c:v>ИСТ</c:v>
                </c:pt>
                <c:pt idx="3">
                  <c:v>ОБЩ</c:v>
                </c:pt>
                <c:pt idx="4">
                  <c:v>ИНФ</c:v>
                </c:pt>
                <c:pt idx="5">
                  <c:v>ФИЗ</c:v>
                </c:pt>
                <c:pt idx="6">
                  <c:v>ХИМ</c:v>
                </c:pt>
                <c:pt idx="7">
                  <c:v>БИО</c:v>
                </c:pt>
                <c:pt idx="8">
                  <c:v>ЛИТ</c:v>
                </c:pt>
                <c:pt idx="9">
                  <c:v>АНГ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63</c:v>
                </c:pt>
                <c:pt idx="1">
                  <c:v>52</c:v>
                </c:pt>
                <c:pt idx="2">
                  <c:v>36</c:v>
                </c:pt>
                <c:pt idx="3">
                  <c:v>46</c:v>
                </c:pt>
                <c:pt idx="4">
                  <c:v>42</c:v>
                </c:pt>
                <c:pt idx="5">
                  <c:v>43</c:v>
                </c:pt>
                <c:pt idx="6">
                  <c:v>6</c:v>
                </c:pt>
                <c:pt idx="7">
                  <c:v>37</c:v>
                </c:pt>
                <c:pt idx="8">
                  <c:v>70</c:v>
                </c:pt>
                <c:pt idx="9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C-4EA6-AB00-A56A25804B9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МАТ</c:v>
                </c:pt>
                <c:pt idx="2">
                  <c:v>ИСТ</c:v>
                </c:pt>
                <c:pt idx="3">
                  <c:v>ОБЩ</c:v>
                </c:pt>
                <c:pt idx="4">
                  <c:v>ИНФ</c:v>
                </c:pt>
                <c:pt idx="5">
                  <c:v>ФИЗ</c:v>
                </c:pt>
                <c:pt idx="6">
                  <c:v>ХИМ</c:v>
                </c:pt>
                <c:pt idx="7">
                  <c:v>БИО</c:v>
                </c:pt>
                <c:pt idx="8">
                  <c:v>ЛИТ</c:v>
                </c:pt>
                <c:pt idx="9">
                  <c:v>АНГ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64</c:v>
                </c:pt>
                <c:pt idx="1">
                  <c:v>55</c:v>
                </c:pt>
                <c:pt idx="2">
                  <c:v>45</c:v>
                </c:pt>
                <c:pt idx="3">
                  <c:v>50</c:v>
                </c:pt>
                <c:pt idx="4">
                  <c:v>55</c:v>
                </c:pt>
                <c:pt idx="5">
                  <c:v>45</c:v>
                </c:pt>
                <c:pt idx="6">
                  <c:v>62</c:v>
                </c:pt>
                <c:pt idx="7">
                  <c:v>52</c:v>
                </c:pt>
                <c:pt idx="8">
                  <c:v>76</c:v>
                </c:pt>
                <c:pt idx="9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CF-438C-B72B-C42806FF3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806464"/>
        <c:axId val="106132992"/>
      </c:barChart>
      <c:catAx>
        <c:axId val="10580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132992"/>
        <c:crosses val="autoZero"/>
        <c:auto val="1"/>
        <c:lblAlgn val="ctr"/>
        <c:lblOffset val="100"/>
        <c:noMultiLvlLbl val="0"/>
      </c:catAx>
      <c:valAx>
        <c:axId val="10613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80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5-9 классы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Абс.усп.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96.7</c:v>
                </c:pt>
                <c:pt idx="1">
                  <c:v>100</c:v>
                </c:pt>
                <c:pt idx="2">
                  <c:v>98.4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F-4C68-B072-D03D85BE1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Кач.усп.%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26.2</c:v>
                </c:pt>
                <c:pt idx="1">
                  <c:v>26.2</c:v>
                </c:pt>
                <c:pt idx="2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F-4C68-B072-D03D85BE1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047488"/>
        <c:axId val="98049024"/>
      </c:barChart>
      <c:catAx>
        <c:axId val="9804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049024"/>
        <c:crosses val="autoZero"/>
        <c:auto val="1"/>
        <c:lblAlgn val="ctr"/>
        <c:lblOffset val="100"/>
        <c:noMultiLvlLbl val="0"/>
      </c:catAx>
      <c:valAx>
        <c:axId val="980490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04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10-11 классы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Абс.усп.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91.9</c:v>
                </c:pt>
                <c:pt idx="1">
                  <c:v>98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F-4C68-B072-D03D85BE1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Кач.усп.%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16.2</c:v>
                </c:pt>
                <c:pt idx="1">
                  <c:v>32.700000000000003</c:v>
                </c:pt>
                <c:pt idx="2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F-4C68-B072-D03D85BE1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191616"/>
        <c:axId val="98197504"/>
      </c:barChart>
      <c:catAx>
        <c:axId val="9819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197504"/>
        <c:crosses val="autoZero"/>
        <c:auto val="1"/>
        <c:lblAlgn val="ctr"/>
        <c:lblOffset val="100"/>
        <c:noMultiLvlLbl val="0"/>
      </c:catAx>
      <c:valAx>
        <c:axId val="981975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19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5-9 кл.</c:v>
                </c:pt>
                <c:pt idx="1">
                  <c:v>10-11 кл.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2.1</c:v>
                </c:pt>
                <c:pt idx="1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58-44F0-8434-E8825DA9A5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5-9 кл.</c:v>
                </c:pt>
                <c:pt idx="1">
                  <c:v>10-11 кл.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3.32</c:v>
                </c:pt>
                <c:pt idx="1">
                  <c:v>8.17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58-44F0-8434-E8825DA9A5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5-9 кл.</c:v>
                </c:pt>
                <c:pt idx="1">
                  <c:v>10-11 кл.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2.9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DE-4BB7-8596-57C0708A1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64608"/>
        <c:axId val="84166144"/>
      </c:barChart>
      <c:catAx>
        <c:axId val="8416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166144"/>
        <c:crosses val="autoZero"/>
        <c:auto val="1"/>
        <c:lblAlgn val="ctr"/>
        <c:lblOffset val="100"/>
        <c:noMultiLvlLbl val="0"/>
      </c:catAx>
      <c:valAx>
        <c:axId val="8416614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16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E-46F1-8E52-E6B1724DB7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Общест.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EE-46F1-8E52-E6B1724DB7A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Географ.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48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EE-46F1-8E52-E6B1724DB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867264"/>
        <c:axId val="99873152"/>
      </c:barChart>
      <c:catAx>
        <c:axId val="9986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873152"/>
        <c:crosses val="autoZero"/>
        <c:auto val="1"/>
        <c:lblAlgn val="ctr"/>
        <c:lblOffset val="100"/>
        <c:noMultiLvlLbl val="0"/>
      </c:catAx>
      <c:valAx>
        <c:axId val="998731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86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E-46F1-8E52-E6B1724DB7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EE-46F1-8E52-E6B1724DB7A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EE-46F1-8E52-E6B1724DB7A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Повышенный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C-4515-8C24-DE538F1AF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867264"/>
        <c:axId val="99873152"/>
      </c:barChart>
      <c:catAx>
        <c:axId val="9986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873152"/>
        <c:crosses val="autoZero"/>
        <c:auto val="1"/>
        <c:lblAlgn val="ctr"/>
        <c:lblOffset val="100"/>
        <c:noMultiLvlLbl val="0"/>
      </c:catAx>
      <c:valAx>
        <c:axId val="998731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86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66265736988408E-2"/>
          <c:y val="2.7318478282755534E-2"/>
          <c:w val="0.90874373180092438"/>
          <c:h val="0.81116194643384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710336"/>
        <c:axId val="105711872"/>
      </c:barChart>
      <c:catAx>
        <c:axId val="10571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711872"/>
        <c:crosses val="autoZero"/>
        <c:auto val="1"/>
        <c:lblAlgn val="ctr"/>
        <c:lblOffset val="100"/>
        <c:noMultiLvlLbl val="0"/>
      </c:catAx>
      <c:valAx>
        <c:axId val="1057118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71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48037536990308"/>
          <c:y val="0.91824835282214068"/>
          <c:w val="0.60164640748050346"/>
          <c:h val="6.6279164583862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61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87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B-4AEB-AD5D-A799A4A9082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Биол.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38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B-4AEB-AD5D-A799A4A90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40992"/>
        <c:axId val="75942528"/>
      </c:barChart>
      <c:catAx>
        <c:axId val="759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2528"/>
        <c:crosses val="autoZero"/>
        <c:auto val="1"/>
        <c:lblAlgn val="ctr"/>
        <c:lblOffset val="100"/>
        <c:noMultiLvlLbl val="0"/>
      </c:catAx>
      <c:valAx>
        <c:axId val="75942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0161811918291E-2"/>
          <c:y val="3.0339130390256569E-2"/>
          <c:w val="0.90989243072557779"/>
          <c:h val="0.8319908445547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Рус.яз.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B-4446-BB16-AADA5FD77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B-4AEB-AD5D-A799A4A908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B-4AEB-AD5D-A799A4A9082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Биол.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B-4AEB-AD5D-A799A4A9082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Геогр.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96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0-4591-B776-B1236ED472B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Общест.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Абс.усп. %</c:v>
                </c:pt>
                <c:pt idx="1">
                  <c:v>Кач.усп. %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53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0-4591-B776-B1236ED47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40992"/>
        <c:axId val="75942528"/>
      </c:barChart>
      <c:catAx>
        <c:axId val="759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2528"/>
        <c:crosses val="autoZero"/>
        <c:auto val="1"/>
        <c:lblAlgn val="ctr"/>
        <c:lblOffset val="100"/>
        <c:noMultiLvlLbl val="0"/>
      </c:catAx>
      <c:valAx>
        <c:axId val="75942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4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48E2-95F6-4DAC-B90B-30FC2B803C0E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4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4334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E3C4-7EB9-49E5-83D2-456F26844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2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2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3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733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65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28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70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4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2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2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5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4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8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3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2388455"/>
            <a:ext cx="6600451" cy="9923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Итоги работы на уровне ООО и СОО</a:t>
            </a:r>
            <a:br>
              <a:rPr lang="ru-RU" b="1" dirty="0"/>
            </a:br>
            <a:r>
              <a:rPr lang="ru-RU" b="1" dirty="0"/>
              <a:t>2020-2021 </a:t>
            </a:r>
            <a:r>
              <a:rPr lang="ru-RU" b="1" dirty="0" err="1"/>
              <a:t>уч.г</a:t>
            </a:r>
            <a:r>
              <a:rPr lang="ru-RU" b="1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5186" y="4777380"/>
            <a:ext cx="7007682" cy="11262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Заместители директора по учебной работе ООО и СОО</a:t>
            </a:r>
          </a:p>
          <a:p>
            <a:r>
              <a:rPr lang="ru-RU" dirty="0" err="1"/>
              <a:t>Лобырина</a:t>
            </a:r>
            <a:r>
              <a:rPr lang="ru-RU" dirty="0"/>
              <a:t> Е.В. (5-7 классы)</a:t>
            </a:r>
          </a:p>
          <a:p>
            <a:r>
              <a:rPr lang="ru-RU" dirty="0"/>
              <a:t>Вахитова Е.В. (8-11 классы)</a:t>
            </a:r>
          </a:p>
        </p:txBody>
      </p:sp>
    </p:spTree>
    <p:extLst>
      <p:ext uri="{BB962C8B-B14F-4D97-AF65-F5344CB8AC3E}">
        <p14:creationId xmlns:p14="http://schemas.microsoft.com/office/powerpoint/2010/main" val="2541506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241" y="238216"/>
            <a:ext cx="7499758" cy="1280890"/>
          </a:xfrm>
        </p:spPr>
        <p:txBody>
          <a:bodyPr/>
          <a:lstStyle/>
          <a:p>
            <a:r>
              <a:rPr lang="ru-RU" dirty="0"/>
              <a:t>Диагностические работы</a:t>
            </a:r>
            <a:br>
              <a:rPr lang="ru-RU" dirty="0"/>
            </a:br>
            <a:r>
              <a:rPr lang="ru-RU" dirty="0"/>
              <a:t>10 класс (сентябрь-октябрь)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93"/>
              </p:ext>
            </p:extLst>
          </p:nvPr>
        </p:nvGraphicFramePr>
        <p:xfrm>
          <a:off x="1599502" y="1440611"/>
          <a:ext cx="7041159" cy="5002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143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241" y="238216"/>
            <a:ext cx="7499758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РИКО 10 класс </a:t>
            </a:r>
            <a:br>
              <a:rPr lang="ru-RU" dirty="0"/>
            </a:br>
            <a:r>
              <a:rPr lang="ru-RU" sz="2700" dirty="0"/>
              <a:t>(уровень индивидуальных достижений метапредметных планируемых результатов)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93599"/>
              </p:ext>
            </p:extLst>
          </p:nvPr>
        </p:nvGraphicFramePr>
        <p:xfrm>
          <a:off x="1599502" y="1566446"/>
          <a:ext cx="7041159" cy="5002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0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967" y="716600"/>
            <a:ext cx="7322086" cy="550138"/>
          </a:xfrm>
        </p:spPr>
        <p:txBody>
          <a:bodyPr>
            <a:normAutofit fontScale="90000"/>
          </a:bodyPr>
          <a:lstStyle/>
          <a:p>
            <a:r>
              <a:rPr lang="ru-RU" dirty="0"/>
              <a:t>МИКО 11 класс (декабрь)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784170"/>
              </p:ext>
            </p:extLst>
          </p:nvPr>
        </p:nvGraphicFramePr>
        <p:xfrm>
          <a:off x="1628967" y="1462850"/>
          <a:ext cx="7171083" cy="516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34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967" y="716600"/>
            <a:ext cx="7322086" cy="550138"/>
          </a:xfrm>
        </p:spPr>
        <p:txBody>
          <a:bodyPr>
            <a:normAutofit fontScale="90000"/>
          </a:bodyPr>
          <a:lstStyle/>
          <a:p>
            <a:r>
              <a:rPr lang="en-US" dirty="0"/>
              <a:t>PISA </a:t>
            </a:r>
            <a:r>
              <a:rPr lang="ru-RU" dirty="0"/>
              <a:t>(выборка из 9-11 классов)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F8E41F9-640D-45D7-9CF0-EA7FF3C2A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967" y="1266738"/>
            <a:ext cx="6324600" cy="524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5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967" y="716600"/>
            <a:ext cx="7322086" cy="550138"/>
          </a:xfrm>
        </p:spPr>
        <p:txBody>
          <a:bodyPr>
            <a:normAutofit fontScale="90000"/>
          </a:bodyPr>
          <a:lstStyle/>
          <a:p>
            <a:r>
              <a:rPr lang="en-US" dirty="0"/>
              <a:t>PISA </a:t>
            </a:r>
            <a:r>
              <a:rPr lang="ru-RU" dirty="0"/>
              <a:t>(выборка из 9-11 классов)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38D4E0-982A-4743-BD76-A07545FB1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2" y="1500187"/>
            <a:ext cx="72675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2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967" y="716600"/>
            <a:ext cx="7322086" cy="550138"/>
          </a:xfrm>
        </p:spPr>
        <p:txBody>
          <a:bodyPr>
            <a:normAutofit fontScale="90000"/>
          </a:bodyPr>
          <a:lstStyle/>
          <a:p>
            <a:r>
              <a:rPr lang="en-US" dirty="0"/>
              <a:t>PISA </a:t>
            </a:r>
            <a:r>
              <a:rPr lang="ru-RU" dirty="0"/>
              <a:t>(выборка из 9-11 классов)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26FBD0-BAD0-49ED-B4FA-AAB916048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87" y="1266738"/>
            <a:ext cx="7439025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50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967" y="716600"/>
            <a:ext cx="7322086" cy="550138"/>
          </a:xfrm>
        </p:spPr>
        <p:txBody>
          <a:bodyPr>
            <a:normAutofit fontScale="90000"/>
          </a:bodyPr>
          <a:lstStyle/>
          <a:p>
            <a:r>
              <a:rPr lang="en-US" dirty="0"/>
              <a:t>PISA </a:t>
            </a:r>
            <a:r>
              <a:rPr lang="ru-RU" dirty="0"/>
              <a:t>(выборка из 9-11 классов)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1C709F-7278-46DB-972F-F746373FF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37" y="1446212"/>
            <a:ext cx="740092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53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5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411145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85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6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718152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656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7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169780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8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современного качества образования учащихся школы в условиях применения новых организационных форм учебной деятельности в рамках интеграции основного и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7456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ВПР 8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090398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686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5794" y="624110"/>
            <a:ext cx="7323589" cy="1280890"/>
          </a:xfrm>
        </p:spPr>
        <p:txBody>
          <a:bodyPr/>
          <a:lstStyle/>
          <a:p>
            <a:r>
              <a:rPr lang="ru-RU" dirty="0"/>
              <a:t>Контрольные работы 9 классы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470808"/>
              </p:ext>
            </p:extLst>
          </p:nvPr>
        </p:nvGraphicFramePr>
        <p:xfrm>
          <a:off x="1708559" y="1440612"/>
          <a:ext cx="6823045" cy="507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427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1" y="624110"/>
            <a:ext cx="7130642" cy="1280890"/>
          </a:xfrm>
        </p:spPr>
        <p:txBody>
          <a:bodyPr/>
          <a:lstStyle/>
          <a:p>
            <a:r>
              <a:rPr lang="ru-RU" dirty="0"/>
              <a:t>МИКО 9 класс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67AD60E-BB37-482B-822F-40B5A51F1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998839"/>
              </p:ext>
            </p:extLst>
          </p:nvPr>
        </p:nvGraphicFramePr>
        <p:xfrm>
          <a:off x="1216404" y="1333850"/>
          <a:ext cx="7317996" cy="5234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679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967" y="716600"/>
            <a:ext cx="7322086" cy="550138"/>
          </a:xfrm>
        </p:spPr>
        <p:txBody>
          <a:bodyPr>
            <a:normAutofit fontScale="90000"/>
          </a:bodyPr>
          <a:lstStyle/>
          <a:p>
            <a:r>
              <a:rPr lang="ru-RU" dirty="0"/>
              <a:t>МИКО 11 класс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549266"/>
              </p:ext>
            </p:extLst>
          </p:nvPr>
        </p:nvGraphicFramePr>
        <p:xfrm>
          <a:off x="1628967" y="1462850"/>
          <a:ext cx="7171083" cy="516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294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128" y="129152"/>
            <a:ext cx="7550092" cy="1320800"/>
          </a:xfrm>
        </p:spPr>
        <p:txBody>
          <a:bodyPr>
            <a:normAutofit/>
          </a:bodyPr>
          <a:lstStyle/>
          <a:p>
            <a:r>
              <a:rPr lang="ru-RU" b="1" dirty="0"/>
              <a:t>Средний балл в динамике</a:t>
            </a:r>
            <a:br>
              <a:rPr lang="ru-RU" b="1" dirty="0"/>
            </a:br>
            <a:r>
              <a:rPr lang="ru-RU" b="1" dirty="0"/>
              <a:t>за 3 года (ЕГЭ)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469520"/>
              </p:ext>
            </p:extLst>
          </p:nvPr>
        </p:nvGraphicFramePr>
        <p:xfrm>
          <a:off x="981512" y="1265742"/>
          <a:ext cx="8061819" cy="5463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2861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9B5B3-8248-4EA0-83A6-D9F30786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418" y="75501"/>
            <a:ext cx="6745793" cy="6090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Участие педагогов ООО и СОО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0244E29-5317-4582-B6CC-68F1139DD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291028"/>
              </p:ext>
            </p:extLst>
          </p:nvPr>
        </p:nvGraphicFramePr>
        <p:xfrm>
          <a:off x="100668" y="776853"/>
          <a:ext cx="8942664" cy="5524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882">
                  <a:extLst>
                    <a:ext uri="{9D8B030D-6E8A-4147-A177-3AD203B41FA5}">
                      <a16:colId xmlns:a16="http://schemas.microsoft.com/office/drawing/2014/main" val="3101397663"/>
                    </a:ext>
                  </a:extLst>
                </a:gridCol>
                <a:gridCol w="3226096">
                  <a:extLst>
                    <a:ext uri="{9D8B030D-6E8A-4147-A177-3AD203B41FA5}">
                      <a16:colId xmlns:a16="http://schemas.microsoft.com/office/drawing/2014/main" val="2171460075"/>
                    </a:ext>
                  </a:extLst>
                </a:gridCol>
                <a:gridCol w="1664686">
                  <a:extLst>
                    <a:ext uri="{9D8B030D-6E8A-4147-A177-3AD203B41FA5}">
                      <a16:colId xmlns:a16="http://schemas.microsoft.com/office/drawing/2014/main" val="1622598171"/>
                    </a:ext>
                  </a:extLst>
                </a:gridCol>
              </a:tblGrid>
              <a:tr h="501085">
                <a:tc>
                  <a:txBody>
                    <a:bodyPr/>
                    <a:lstStyle/>
                    <a:p>
                      <a:r>
                        <a:rPr lang="ru-RU" sz="1400" dirty="0"/>
                        <a:t>Конкурс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Статус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037215"/>
                  </a:ext>
                </a:extLst>
              </a:tr>
              <a:tr h="2015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Лучшее метапредметное занятие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Дикая К.И.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90193"/>
                  </a:ext>
                </a:extLst>
              </a:tr>
              <a:tr h="6853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Педагогический калейдоскоп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Сосонко</a:t>
                      </a:r>
                      <a:r>
                        <a:rPr lang="ru-RU" sz="1800" dirty="0"/>
                        <a:t>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18620"/>
                  </a:ext>
                </a:extLst>
              </a:tr>
              <a:tr h="501085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Цифровой ветер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Вахитова Е.В., </a:t>
                      </a:r>
                      <a:r>
                        <a:rPr lang="ru-RU" sz="1800" dirty="0" err="1"/>
                        <a:t>Тецлав</a:t>
                      </a:r>
                      <a:r>
                        <a:rPr lang="ru-RU" sz="1800" dirty="0"/>
                        <a:t> В.А.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74823"/>
                  </a:ext>
                </a:extLst>
              </a:tr>
              <a:tr h="501085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Сосонко</a:t>
                      </a:r>
                      <a:r>
                        <a:rPr lang="ru-RU" sz="1800" dirty="0"/>
                        <a:t>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236191"/>
                  </a:ext>
                </a:extLst>
              </a:tr>
              <a:tr h="501085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Паначев</a:t>
                      </a:r>
                      <a:r>
                        <a:rPr lang="ru-RU" sz="1800" dirty="0"/>
                        <a:t> К.А., </a:t>
                      </a:r>
                      <a:r>
                        <a:rPr lang="ru-RU" sz="1800" dirty="0" err="1"/>
                        <a:t>Рагульская</a:t>
                      </a:r>
                      <a:r>
                        <a:rPr lang="ru-RU" sz="1800" dirty="0"/>
                        <a:t> О.Г.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72258"/>
                  </a:ext>
                </a:extLst>
              </a:tr>
              <a:tr h="68533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Я меняю мир вокруг себя - 2020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Полханова</a:t>
                      </a:r>
                      <a:r>
                        <a:rPr lang="ru-RU" sz="1800" dirty="0"/>
                        <a:t>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/>
                        <a:t>Дипломант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999288"/>
                  </a:ext>
                </a:extLst>
              </a:tr>
              <a:tr h="685334">
                <a:tc v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Хызырова</a:t>
                      </a:r>
                      <a:r>
                        <a:rPr lang="ru-RU" sz="1800" dirty="0"/>
                        <a:t>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64938"/>
                  </a:ext>
                </a:extLst>
              </a:tr>
              <a:tr h="6853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Учитель года – 2020-2021</a:t>
                      </a:r>
                    </a:p>
                  </a:txBody>
                  <a:tcPr anchor="ctr"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Юрченко Н.А.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79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5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9B5B3-8248-4EA0-83A6-D9F30786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518" y="239960"/>
            <a:ext cx="7924799" cy="6090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Повышение квалификации 2020-2021 </a:t>
            </a:r>
            <a:br>
              <a:rPr lang="ru-RU" b="1" dirty="0"/>
            </a:br>
            <a:r>
              <a:rPr lang="ru-RU" b="1" dirty="0"/>
              <a:t>на уровне ООО и СОО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0244E29-5317-4582-B6CC-68F1139DD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459520"/>
              </p:ext>
            </p:extLst>
          </p:nvPr>
        </p:nvGraphicFramePr>
        <p:xfrm>
          <a:off x="1561577" y="1532024"/>
          <a:ext cx="7471707" cy="181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082">
                  <a:extLst>
                    <a:ext uri="{9D8B030D-6E8A-4147-A177-3AD203B41FA5}">
                      <a16:colId xmlns:a16="http://schemas.microsoft.com/office/drawing/2014/main" val="3101397663"/>
                    </a:ext>
                  </a:extLst>
                </a:gridCol>
                <a:gridCol w="2751589">
                  <a:extLst>
                    <a:ext uri="{9D8B030D-6E8A-4147-A177-3AD203B41FA5}">
                      <a16:colId xmlns:a16="http://schemas.microsoft.com/office/drawing/2014/main" val="2171460075"/>
                    </a:ext>
                  </a:extLst>
                </a:gridCol>
                <a:gridCol w="2364036">
                  <a:extLst>
                    <a:ext uri="{9D8B030D-6E8A-4147-A177-3AD203B41FA5}">
                      <a16:colId xmlns:a16="http://schemas.microsoft.com/office/drawing/2014/main" val="1622598171"/>
                    </a:ext>
                  </a:extLst>
                </a:gridCol>
              </a:tblGrid>
              <a:tr h="5010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Соответствие занимаемой должности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квалификационная 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Высшая квалификационная категория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037215"/>
                  </a:ext>
                </a:extLst>
              </a:tr>
              <a:tr h="4442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8999288"/>
                  </a:ext>
                </a:extLst>
              </a:tr>
              <a:tr h="444252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из них 2 человека впервые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из них 1 человек повторно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77609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078E51C-B04E-4C80-BBC2-620BDBB16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934218"/>
              </p:ext>
            </p:extLst>
          </p:nvPr>
        </p:nvGraphicFramePr>
        <p:xfrm>
          <a:off x="1561577" y="3985016"/>
          <a:ext cx="7471707" cy="260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2860">
                  <a:extLst>
                    <a:ext uri="{9D8B030D-6E8A-4147-A177-3AD203B41FA5}">
                      <a16:colId xmlns:a16="http://schemas.microsoft.com/office/drawing/2014/main" val="3101397663"/>
                    </a:ext>
                  </a:extLst>
                </a:gridCol>
                <a:gridCol w="2734811">
                  <a:extLst>
                    <a:ext uri="{9D8B030D-6E8A-4147-A177-3AD203B41FA5}">
                      <a16:colId xmlns:a16="http://schemas.microsoft.com/office/drawing/2014/main" val="2171460075"/>
                    </a:ext>
                  </a:extLst>
                </a:gridCol>
                <a:gridCol w="2364036">
                  <a:extLst>
                    <a:ext uri="{9D8B030D-6E8A-4147-A177-3AD203B41FA5}">
                      <a16:colId xmlns:a16="http://schemas.microsoft.com/office/drawing/2014/main" val="1622598171"/>
                    </a:ext>
                  </a:extLst>
                </a:gridCol>
              </a:tblGrid>
              <a:tr h="5010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Соответствие занимаемой должности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квалификационная 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Высшая квалификационная категория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037215"/>
                  </a:ext>
                </a:extLst>
              </a:tr>
              <a:tr h="4442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 </a:t>
                      </a:r>
                      <a:r>
                        <a:rPr lang="ru-RU" sz="1050" dirty="0"/>
                        <a:t>(Панкратова Н.В., Тарасова О.Ю., </a:t>
                      </a:r>
                      <a:r>
                        <a:rPr lang="ru-RU" sz="1050" dirty="0" err="1"/>
                        <a:t>Подольная</a:t>
                      </a:r>
                      <a:r>
                        <a:rPr lang="ru-RU" sz="1050" dirty="0"/>
                        <a:t> О.Н., </a:t>
                      </a:r>
                      <a:r>
                        <a:rPr lang="ru-RU" sz="1050" u="sng" dirty="0"/>
                        <a:t>Марьенко Н.И.</a:t>
                      </a:r>
                      <a:r>
                        <a:rPr lang="ru-RU" sz="1050" dirty="0"/>
                        <a:t>)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 </a:t>
                      </a:r>
                      <a:r>
                        <a:rPr lang="ru-RU" sz="1050" dirty="0"/>
                        <a:t>(</a:t>
                      </a:r>
                      <a:r>
                        <a:rPr lang="ru-RU" sz="1050" dirty="0" err="1"/>
                        <a:t>Байшев</a:t>
                      </a:r>
                      <a:r>
                        <a:rPr lang="ru-RU" sz="1050" dirty="0"/>
                        <a:t> Л.В., </a:t>
                      </a:r>
                      <a:r>
                        <a:rPr lang="ru-RU" sz="1050" dirty="0" err="1"/>
                        <a:t>Бегашев</a:t>
                      </a:r>
                      <a:r>
                        <a:rPr lang="ru-RU" sz="1050" dirty="0"/>
                        <a:t> Н.В., </a:t>
                      </a:r>
                      <a:r>
                        <a:rPr lang="ru-RU" sz="1050" u="sng" dirty="0"/>
                        <a:t>Бирюкова Ю.Ю.</a:t>
                      </a:r>
                      <a:r>
                        <a:rPr lang="ru-RU" sz="1050" dirty="0"/>
                        <a:t>, Горелов А.В., </a:t>
                      </a:r>
                      <a:r>
                        <a:rPr lang="ru-RU" sz="1050" u="sng" dirty="0"/>
                        <a:t>Казанцева О.В.</a:t>
                      </a:r>
                      <a:r>
                        <a:rPr lang="ru-RU" sz="1050" dirty="0"/>
                        <a:t>)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8999288"/>
                  </a:ext>
                </a:extLst>
              </a:tr>
              <a:tr h="444252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из них 1 человек повторно (возможно повышение до Высшей)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из них 2 человека повторно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776098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4BEAA45-8048-4F44-A2E2-0CE9AF7E6358}"/>
              </a:ext>
            </a:extLst>
          </p:cNvPr>
          <p:cNvSpPr txBox="1">
            <a:spLocks/>
          </p:cNvSpPr>
          <p:nvPr/>
        </p:nvSpPr>
        <p:spPr>
          <a:xfrm>
            <a:off x="1504427" y="3375944"/>
            <a:ext cx="7528857" cy="609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/>
              <a:t>Предварительный план повышение квалификации 2021-2022 </a:t>
            </a:r>
            <a:br>
              <a:rPr lang="ru-RU" b="1" dirty="0"/>
            </a:br>
            <a:r>
              <a:rPr lang="ru-RU" b="1" dirty="0"/>
              <a:t>на уровне ООО и СОО</a:t>
            </a:r>
          </a:p>
        </p:txBody>
      </p:sp>
    </p:spTree>
    <p:extLst>
      <p:ext uri="{BB962C8B-B14F-4D97-AF65-F5344CB8AC3E}">
        <p14:creationId xmlns:p14="http://schemas.microsoft.com/office/powerpoint/2010/main" val="4247137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E2514-BD92-4B95-AF63-DA289109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808" y="3247511"/>
            <a:ext cx="7083105" cy="401702"/>
          </a:xfrm>
        </p:spPr>
        <p:txBody>
          <a:bodyPr>
            <a:noAutofit/>
          </a:bodyPr>
          <a:lstStyle/>
          <a:p>
            <a:r>
              <a:rPr lang="ru-RU" sz="2000" b="1" dirty="0"/>
              <a:t>План работы опорной площадки на 2021-2022 </a:t>
            </a:r>
            <a:r>
              <a:rPr lang="ru-RU" sz="2000" b="1" dirty="0" err="1"/>
              <a:t>уч.г</a:t>
            </a:r>
            <a:r>
              <a:rPr lang="ru-RU" sz="2000" b="1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1BACB-0DD3-4764-BB4D-999DA8C08B20}"/>
              </a:ext>
            </a:extLst>
          </p:cNvPr>
          <p:cNvSpPr txBox="1"/>
          <p:nvPr/>
        </p:nvSpPr>
        <p:spPr>
          <a:xfrm>
            <a:off x="1375794" y="371566"/>
            <a:ext cx="7541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2020-2021 </a:t>
            </a:r>
            <a:r>
              <a:rPr lang="ru-RU" dirty="0" err="1"/>
              <a:t>уч.г</a:t>
            </a:r>
            <a:r>
              <a:rPr lang="ru-RU" dirty="0"/>
              <a:t>. </a:t>
            </a:r>
            <a:r>
              <a:rPr lang="ru-RU" b="1" dirty="0"/>
              <a:t>школа</a:t>
            </a:r>
            <a:r>
              <a:rPr lang="ru-RU" dirty="0"/>
              <a:t> получила статус «</a:t>
            </a:r>
            <a:r>
              <a:rPr lang="ru-RU" b="1" dirty="0">
                <a:solidFill>
                  <a:schemeClr val="accent1"/>
                </a:solidFill>
              </a:rPr>
              <a:t>Опорная площадка</a:t>
            </a:r>
            <a:r>
              <a:rPr lang="ru-RU" dirty="0"/>
              <a:t>» в Федеральном инновационном проекте «Модуль МСОКО АИС СГО как средство управления качеством образования» (</a:t>
            </a:r>
            <a:r>
              <a:rPr lang="ru-RU" i="1" dirty="0"/>
              <a:t>приказ МБУ ДПО ЦРО от 28.10.20 №65/1-ОД</a:t>
            </a:r>
            <a:r>
              <a:rPr lang="ru-RU" dirty="0"/>
              <a:t>) по </a:t>
            </a:r>
            <a:r>
              <a:rPr lang="ru-RU" b="1" i="1" dirty="0"/>
              <a:t>направлению </a:t>
            </a:r>
            <a:r>
              <a:rPr lang="en-US" b="1" i="1" dirty="0"/>
              <a:t>II</a:t>
            </a:r>
            <a:r>
              <a:rPr lang="ru-RU" b="1" i="1" dirty="0"/>
              <a:t> «Средневзвешенный балл как принцип объективности…»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2A2485-A6D6-4763-89FF-12A877AEB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3693954"/>
            <a:ext cx="6591985" cy="1295400"/>
          </a:xfrm>
        </p:spPr>
        <p:txBody>
          <a:bodyPr/>
          <a:lstStyle/>
          <a:p>
            <a:r>
              <a:rPr lang="ru-RU" dirty="0"/>
              <a:t>Сменить направление на </a:t>
            </a:r>
            <a:r>
              <a:rPr lang="en-US" b="1" dirty="0"/>
              <a:t>I</a:t>
            </a:r>
            <a:r>
              <a:rPr lang="ru-RU" b="1" dirty="0"/>
              <a:t> «Индивидуализация образовательного маршрута обучающегося (в том числе обучающегося с ОВЗ) на основе использования ресурсов модуля МСОКО АИС СГО»</a:t>
            </a:r>
          </a:p>
        </p:txBody>
      </p:sp>
    </p:spTree>
    <p:extLst>
      <p:ext uri="{BB962C8B-B14F-4D97-AF65-F5344CB8AC3E}">
        <p14:creationId xmlns:p14="http://schemas.microsoft.com/office/powerpoint/2010/main" val="3635310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1721" y="609600"/>
            <a:ext cx="6347713" cy="727494"/>
          </a:xfrm>
        </p:spPr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337094"/>
            <a:ext cx="8232397" cy="4704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Администрации ОО:</a:t>
            </a:r>
          </a:p>
          <a:p>
            <a:r>
              <a:rPr lang="ru-RU" dirty="0"/>
              <a:t>п</a:t>
            </a:r>
            <a:r>
              <a:rPr lang="ru-RU" dirty="0" smtClean="0"/>
              <a:t>родолжить повышение уровня профессионального </a:t>
            </a:r>
            <a:r>
              <a:rPr lang="ru-RU" dirty="0"/>
              <a:t>мастерства педагогов через различные формы методической работы, направленной на повышение качества преподавания и мотивации к обучению учащихся, а также обеспечение мотивирующей функции административного контроля через посещения уроков с целью выявления </a:t>
            </a:r>
            <a:r>
              <a:rPr lang="ru-RU" dirty="0" smtClean="0"/>
              <a:t>корреляции </a:t>
            </a:r>
            <a:r>
              <a:rPr lang="ru-RU" dirty="0"/>
              <a:t>в методике преподавания и оказание методической </a:t>
            </a:r>
            <a:r>
              <a:rPr lang="ru-RU" dirty="0" smtClean="0"/>
              <a:t>помощи;</a:t>
            </a:r>
          </a:p>
          <a:p>
            <a:r>
              <a:rPr lang="ru-RU" dirty="0" smtClean="0"/>
              <a:t>способствовать </a:t>
            </a:r>
            <a:r>
              <a:rPr lang="ru-RU" dirty="0"/>
              <a:t>повышению мотивации педагогов на освоение инновационных педагогических </a:t>
            </a:r>
            <a:r>
              <a:rPr lang="ru-RU" dirty="0" smtClean="0"/>
              <a:t>технологий, направленных на повышение качества образования обучающихся;</a:t>
            </a:r>
          </a:p>
          <a:p>
            <a:r>
              <a:rPr lang="ru-RU" dirty="0"/>
              <a:t>о</a:t>
            </a:r>
            <a:r>
              <a:rPr lang="ru-RU" dirty="0" smtClean="0"/>
              <a:t>рганизовать методическое сопровождение педагогов при разработке дорожной карты по новым образовательным стандартам.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939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1721" y="609600"/>
            <a:ext cx="6347713" cy="727494"/>
          </a:xfrm>
        </p:spPr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337094"/>
            <a:ext cx="8232397" cy="4704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Учителям:</a:t>
            </a:r>
          </a:p>
          <a:p>
            <a:r>
              <a:rPr lang="ru-RU" dirty="0"/>
              <a:t>п</a:t>
            </a:r>
            <a:r>
              <a:rPr lang="ru-RU" dirty="0" smtClean="0"/>
              <a:t>родолжить строить работу по организации образовательного процесса на диагностической основе;</a:t>
            </a:r>
          </a:p>
          <a:p>
            <a:r>
              <a:rPr lang="ru-RU" dirty="0" smtClean="0"/>
              <a:t>осваивать формы организации урока и познавательной деятельности учащихся, направленные на развитие и реализацию интеллектуального и творческого потенциала учащихся;</a:t>
            </a:r>
          </a:p>
          <a:p>
            <a:r>
              <a:rPr lang="ru-RU" dirty="0"/>
              <a:t>в</a:t>
            </a:r>
            <a:r>
              <a:rPr lang="ru-RU" dirty="0" smtClean="0"/>
              <a:t>ыстроить работу над темами самообразования согласно выбранного направления в рамках «Опорной площадки»: </a:t>
            </a:r>
            <a:r>
              <a:rPr lang="ru-RU" b="1" dirty="0"/>
              <a:t>«Индивидуализация образовательного маршрута обучающегося (в том числе обучающегося с ОВЗ) на основе использования ресурсов модуля МСОКО АИС СГО</a:t>
            </a:r>
            <a:r>
              <a:rPr lang="ru-RU" b="1" dirty="0" smtClean="0"/>
              <a:t>».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26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на 2020-2021: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336" y="1463040"/>
            <a:ext cx="7217328" cy="519781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Создание условий для повышения качества образования обучающихся.</a:t>
            </a:r>
          </a:p>
          <a:p>
            <a:r>
              <a:rPr lang="ru-RU" dirty="0"/>
              <a:t>Включение обучающихся в персонализированную образовательную деятельность с использованием современных цифровых учебно- методических комплексов и облачных ресурсов.</a:t>
            </a:r>
          </a:p>
          <a:p>
            <a:r>
              <a:rPr lang="ru-RU" dirty="0"/>
              <a:t>Создание условий для выполнения мероприятий дорожной карты в рамках перехода на ФГОС среднего общего образования.</a:t>
            </a:r>
          </a:p>
          <a:p>
            <a:pPr>
              <a:lnSpc>
                <a:spcPct val="100000"/>
              </a:lnSpc>
            </a:pPr>
            <a:r>
              <a:rPr lang="ru-RU" dirty="0"/>
              <a:t>Создание условий для успешной социализации, самоопределения и профориентации школьников, через педагогическое сопровождение детских инициатив</a:t>
            </a:r>
          </a:p>
          <a:p>
            <a:pPr>
              <a:lnSpc>
                <a:spcPct val="100000"/>
              </a:lnSpc>
            </a:pPr>
            <a:r>
              <a:rPr lang="ru-RU" dirty="0"/>
              <a:t>Развитие системы организационно-методической поддержки формирования у участников образовательных отношений компетенций, необходимых для создания безопасной информационной среды, навыков безопасного поведения, основ правления персональными данными</a:t>
            </a:r>
          </a:p>
        </p:txBody>
      </p:sp>
    </p:spTree>
    <p:extLst>
      <p:ext uri="{BB962C8B-B14F-4D97-AF65-F5344CB8AC3E}">
        <p14:creationId xmlns:p14="http://schemas.microsoft.com/office/powerpoint/2010/main" val="1326414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771" y="640366"/>
            <a:ext cx="7861480" cy="559784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Задачи на 2021-2022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644" y="1300766"/>
            <a:ext cx="7861480" cy="5410427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родолжить создание </a:t>
            </a:r>
            <a:r>
              <a:rPr lang="ru-RU" dirty="0"/>
              <a:t>условий для повышения качества образования </a:t>
            </a:r>
            <a:r>
              <a:rPr lang="ru-RU" dirty="0" smtClean="0"/>
              <a:t>обучающихся(42 %);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ключение </a:t>
            </a:r>
            <a:r>
              <a:rPr lang="ru-RU" dirty="0"/>
              <a:t>обучающихся в персонализированную образовательную деятельность с использованием современных цифровых учебно- методических комплексов и облачных ресурсов</a:t>
            </a:r>
            <a:r>
              <a:rPr lang="ru-RU" dirty="0" smtClean="0"/>
              <a:t>. (работа с использованием возможностей образовательной платформы «Сферум»);</a:t>
            </a:r>
            <a:endParaRPr lang="ru-RU" dirty="0"/>
          </a:p>
          <a:p>
            <a:pPr>
              <a:lnSpc>
                <a:spcPct val="100000"/>
              </a:lnSpc>
            </a:pPr>
            <a:r>
              <a:rPr lang="ru-RU" dirty="0"/>
              <a:t>с</a:t>
            </a:r>
            <a:r>
              <a:rPr lang="ru-RU" dirty="0" smtClean="0"/>
              <a:t>формировать эффективную систему для </a:t>
            </a:r>
            <a:r>
              <a:rPr lang="ru-RU" dirty="0"/>
              <a:t>успешной </a:t>
            </a:r>
            <a:r>
              <a:rPr lang="ru-RU" dirty="0" smtClean="0"/>
              <a:t>социализации, направленную на самоопределение </a:t>
            </a:r>
            <a:r>
              <a:rPr lang="ru-RU" dirty="0"/>
              <a:t>и </a:t>
            </a:r>
            <a:r>
              <a:rPr lang="ru-RU" dirty="0" smtClean="0"/>
              <a:t>профориентацию обучающихся;</a:t>
            </a:r>
          </a:p>
          <a:p>
            <a:pPr>
              <a:lnSpc>
                <a:spcPct val="100000"/>
              </a:lnSpc>
            </a:pPr>
            <a:r>
              <a:rPr lang="ru-RU" dirty="0"/>
              <a:t>с</a:t>
            </a:r>
            <a:r>
              <a:rPr lang="ru-RU" dirty="0" smtClean="0"/>
              <a:t>оздание единого воспитательного пространства организации внеучебного времени и досуга обучающихся;</a:t>
            </a:r>
            <a:endParaRPr lang="ru-RU" dirty="0"/>
          </a:p>
          <a:p>
            <a:pPr>
              <a:lnSpc>
                <a:spcPct val="100000"/>
              </a:lnSpc>
            </a:pPr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системы организационно-методической поддержки формирования у участников образовательных отношений компетенций, необходимых для создания безопасной информационной среды, навыков безопасного поведения, основ правления персональными </a:t>
            </a:r>
            <a:r>
              <a:rPr lang="ru-RU" dirty="0" smtClean="0"/>
              <a:t>данными.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86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Статистика (контингент)</a:t>
            </a:r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631375"/>
              </p:ext>
            </p:extLst>
          </p:nvPr>
        </p:nvGraphicFramePr>
        <p:xfrm>
          <a:off x="1517754" y="1270000"/>
          <a:ext cx="7466855" cy="529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45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664" y="676712"/>
            <a:ext cx="6347713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Успеваемость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973289"/>
              </p:ext>
            </p:extLst>
          </p:nvPr>
        </p:nvGraphicFramePr>
        <p:xfrm>
          <a:off x="1811293" y="1089044"/>
          <a:ext cx="7113145" cy="552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90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664" y="668323"/>
            <a:ext cx="6347713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Успеваемость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917003"/>
              </p:ext>
            </p:extLst>
          </p:nvPr>
        </p:nvGraphicFramePr>
        <p:xfrm>
          <a:off x="1661359" y="1379912"/>
          <a:ext cx="7079673" cy="462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39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Количество отличников по уровням образования (%)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310262"/>
              </p:ext>
            </p:extLst>
          </p:nvPr>
        </p:nvGraphicFramePr>
        <p:xfrm>
          <a:off x="1876040" y="1930400"/>
          <a:ext cx="6803571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860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5B6C9-C9EB-4DAD-980F-AA820CC7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473" y="328835"/>
            <a:ext cx="7661277" cy="1280890"/>
          </a:xfrm>
        </p:spPr>
        <p:txBody>
          <a:bodyPr/>
          <a:lstStyle/>
          <a:p>
            <a:r>
              <a:rPr lang="ru-RU" b="1" dirty="0"/>
              <a:t>Резерв качества в разрезе классов ООО и СОО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739D577-EC30-4AA3-BF12-F8F610267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81903"/>
              </p:ext>
            </p:extLst>
          </p:nvPr>
        </p:nvGraphicFramePr>
        <p:xfrm>
          <a:off x="549274" y="1514475"/>
          <a:ext cx="8341050" cy="524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050">
                  <a:extLst>
                    <a:ext uri="{9D8B030D-6E8A-4147-A177-3AD203B41FA5}">
                      <a16:colId xmlns:a16="http://schemas.microsoft.com/office/drawing/2014/main" val="235069857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93626275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0127681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7590481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79167123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0404476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106101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213984157"/>
                    </a:ext>
                  </a:extLst>
                </a:gridCol>
              </a:tblGrid>
              <a:tr h="420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 одной «3»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Кач.усп</a:t>
                      </a:r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%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Возможное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КУ, %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 одной «3»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Кач.усп</a:t>
                      </a:r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%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Возможное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КУ, %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826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7г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1635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5б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8а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319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5в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8б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973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5г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8в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5464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6а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9а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2697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6б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9б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51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6в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9в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3951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7а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4097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7б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943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7в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07191"/>
                  </a:ext>
                </a:extLst>
              </a:tr>
              <a:tr h="5400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09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61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5B6C9-C9EB-4DAD-980F-AA820CC7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473" y="328835"/>
            <a:ext cx="766127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Резерв качества в разрезе предметов на уровне ООО и СОО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739D577-EC30-4AA3-BF12-F8F610267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163908"/>
              </p:ext>
            </p:extLst>
          </p:nvPr>
        </p:nvGraphicFramePr>
        <p:xfrm>
          <a:off x="1482724" y="1653539"/>
          <a:ext cx="7146928" cy="433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576">
                  <a:extLst>
                    <a:ext uri="{9D8B030D-6E8A-4147-A177-3AD203B41FA5}">
                      <a16:colId xmlns:a16="http://schemas.microsoft.com/office/drawing/2014/main" val="2350698570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3936262758"/>
                    </a:ext>
                  </a:extLst>
                </a:gridCol>
                <a:gridCol w="2956720">
                  <a:extLst>
                    <a:ext uri="{9D8B030D-6E8A-4147-A177-3AD203B41FA5}">
                      <a16:colId xmlns:a16="http://schemas.microsoft.com/office/drawing/2014/main" val="101276817"/>
                    </a:ext>
                  </a:extLst>
                </a:gridCol>
                <a:gridCol w="1786732">
                  <a:extLst>
                    <a:ext uri="{9D8B030D-6E8A-4147-A177-3AD203B41FA5}">
                      <a16:colId xmlns:a16="http://schemas.microsoft.com/office/drawing/2014/main" val="1575904816"/>
                    </a:ext>
                  </a:extLst>
                </a:gridCol>
              </a:tblGrid>
              <a:tr h="420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857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</a:p>
                  </a:txBody>
                  <a:tcPr marL="857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Классы</a:t>
                      </a:r>
                    </a:p>
                  </a:txBody>
                  <a:tcPr marL="857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L="857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826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5авг, 7абг, 8б, 10, 11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1116356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6в, 8ав, 9аб, 10 ,11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01693197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Родной язык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5986973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8в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835464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8б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8242697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9б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47845134"/>
                  </a:ext>
                </a:extLst>
              </a:tr>
              <a:tr h="54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(8%)</a:t>
                      </a:r>
                    </a:p>
                  </a:txBody>
                  <a:tcPr marL="857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09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7035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1271</TotalTime>
  <Words>858</Words>
  <Application>Microsoft Office PowerPoint</Application>
  <PresentationFormat>Экран (4:3)</PresentationFormat>
  <Paragraphs>218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Century Gothic</vt:lpstr>
      <vt:lpstr>Wingdings 3</vt:lpstr>
      <vt:lpstr>Легкий дым</vt:lpstr>
      <vt:lpstr>Итоги работы на уровне ООО и СОО 2020-2021 уч.г.</vt:lpstr>
      <vt:lpstr>Цель:</vt:lpstr>
      <vt:lpstr>Задачи на 2020-2021:</vt:lpstr>
      <vt:lpstr>Статистика (контингент)</vt:lpstr>
      <vt:lpstr>Успеваемость</vt:lpstr>
      <vt:lpstr>Успеваемость</vt:lpstr>
      <vt:lpstr>Количество отличников по уровням образования (%)</vt:lpstr>
      <vt:lpstr>Резерв качества в разрезе классов ООО и СОО</vt:lpstr>
      <vt:lpstr>Резерв качества в разрезе предметов на уровне ООО и СОО</vt:lpstr>
      <vt:lpstr>Диагностические работы 10 класс (сентябрь-октябрь)</vt:lpstr>
      <vt:lpstr>РИКО 10 класс  (уровень индивидуальных достижений метапредметных планируемых результатов)</vt:lpstr>
      <vt:lpstr>МИКО 11 класс (декабрь)</vt:lpstr>
      <vt:lpstr>PISA (выборка из 9-11 классов)</vt:lpstr>
      <vt:lpstr>PISA (выборка из 9-11 классов)</vt:lpstr>
      <vt:lpstr>PISA (выборка из 9-11 классов)</vt:lpstr>
      <vt:lpstr>PISA (выборка из 9-11 классов)</vt:lpstr>
      <vt:lpstr>ВПР 5 классы</vt:lpstr>
      <vt:lpstr>ВПР 6 классы</vt:lpstr>
      <vt:lpstr>ВПР 7 классы</vt:lpstr>
      <vt:lpstr>ВПР 8 классы</vt:lpstr>
      <vt:lpstr>Контрольные работы 9 классы</vt:lpstr>
      <vt:lpstr>МИКО 9 класс</vt:lpstr>
      <vt:lpstr>МИКО 11 класс</vt:lpstr>
      <vt:lpstr>Средний балл в динамике за 3 года (ЕГЭ)</vt:lpstr>
      <vt:lpstr>Участие педагогов ООО и СОО</vt:lpstr>
      <vt:lpstr>Повышение квалификации 2020-2021  на уровне ООО и СОО</vt:lpstr>
      <vt:lpstr>План работы опорной площадки на 2021-2022 уч.г. </vt:lpstr>
      <vt:lpstr>Рекомендации</vt:lpstr>
      <vt:lpstr>Рекомендации</vt:lpstr>
      <vt:lpstr>Задачи на 2021-2022 учебный год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2017-2018 уч.г.</dc:title>
  <dc:creator>devlin.helena@gmail.com</dc:creator>
  <cp:lastModifiedBy>319</cp:lastModifiedBy>
  <cp:revision>72</cp:revision>
  <cp:lastPrinted>2019-08-29T04:58:55Z</cp:lastPrinted>
  <dcterms:created xsi:type="dcterms:W3CDTF">2018-08-30T07:18:17Z</dcterms:created>
  <dcterms:modified xsi:type="dcterms:W3CDTF">2021-08-25T06:16:40Z</dcterms:modified>
</cp:coreProperties>
</file>